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4" r:id="rId9"/>
    <p:sldId id="265" r:id="rId10"/>
  </p:sldIdLst>
  <p:sldSz cx="7315200" cy="960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7" autoAdjust="0"/>
    <p:restoredTop sz="94660"/>
  </p:normalViewPr>
  <p:slideViewPr>
    <p:cSldViewPr snapToGrid="0">
      <p:cViewPr varScale="1">
        <p:scale>
          <a:sx n="56" d="100"/>
          <a:sy n="56" d="100"/>
        </p:scale>
        <p:origin x="21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980CD-92CC-4E88-84FA-2BBDAFF84AA6}" type="datetimeFigureOut">
              <a:rPr lang="en-US" smtClean="0"/>
              <a:t>2/7/2017</a:t>
            </a:fld>
            <a:endParaRPr lang="en-US"/>
          </a:p>
        </p:txBody>
      </p:sp>
      <p:sp>
        <p:nvSpPr>
          <p:cNvPr id="4" name="Slide Image Placeholder 3"/>
          <p:cNvSpPr>
            <a:spLocks noGrp="1" noRot="1" noChangeAspect="1"/>
          </p:cNvSpPr>
          <p:nvPr>
            <p:ph type="sldImg" idx="2"/>
          </p:nvPr>
        </p:nvSpPr>
        <p:spPr>
          <a:xfrm>
            <a:off x="2252663" y="1143000"/>
            <a:ext cx="2352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85706-9ADF-4825-9A5F-6C32208BCB12}" type="slidenum">
              <a:rPr lang="en-US" smtClean="0"/>
              <a:t>‹#›</a:t>
            </a:fld>
            <a:endParaRPr lang="en-US"/>
          </a:p>
        </p:txBody>
      </p:sp>
    </p:spTree>
    <p:extLst>
      <p:ext uri="{BB962C8B-B14F-4D97-AF65-F5344CB8AC3E}">
        <p14:creationId xmlns:p14="http://schemas.microsoft.com/office/powerpoint/2010/main" val="144518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85706-9ADF-4825-9A5F-6C32208BCB12}" type="slidenum">
              <a:rPr lang="en-US" smtClean="0"/>
              <a:t>2</a:t>
            </a:fld>
            <a:endParaRPr lang="en-US"/>
          </a:p>
        </p:txBody>
      </p:sp>
    </p:spTree>
    <p:extLst>
      <p:ext uri="{BB962C8B-B14F-4D97-AF65-F5344CB8AC3E}">
        <p14:creationId xmlns:p14="http://schemas.microsoft.com/office/powerpoint/2010/main" val="62491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85706-9ADF-4825-9A5F-6C32208BCB12}" type="slidenum">
              <a:rPr lang="en-US" smtClean="0"/>
              <a:t>3</a:t>
            </a:fld>
            <a:endParaRPr lang="en-US"/>
          </a:p>
        </p:txBody>
      </p:sp>
    </p:spTree>
    <p:extLst>
      <p:ext uri="{BB962C8B-B14F-4D97-AF65-F5344CB8AC3E}">
        <p14:creationId xmlns:p14="http://schemas.microsoft.com/office/powerpoint/2010/main" val="171702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85706-9ADF-4825-9A5F-6C32208BCB12}" type="slidenum">
              <a:rPr lang="en-US" smtClean="0"/>
              <a:t>4</a:t>
            </a:fld>
            <a:endParaRPr lang="en-US"/>
          </a:p>
        </p:txBody>
      </p:sp>
    </p:spTree>
    <p:extLst>
      <p:ext uri="{BB962C8B-B14F-4D97-AF65-F5344CB8AC3E}">
        <p14:creationId xmlns:p14="http://schemas.microsoft.com/office/powerpoint/2010/main" val="51071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85706-9ADF-4825-9A5F-6C32208BCB12}" type="slidenum">
              <a:rPr lang="en-US" smtClean="0"/>
              <a:t>5</a:t>
            </a:fld>
            <a:endParaRPr lang="en-US"/>
          </a:p>
        </p:txBody>
      </p:sp>
    </p:spTree>
    <p:extLst>
      <p:ext uri="{BB962C8B-B14F-4D97-AF65-F5344CB8AC3E}">
        <p14:creationId xmlns:p14="http://schemas.microsoft.com/office/powerpoint/2010/main" val="132180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85706-9ADF-4825-9A5F-6C32208BCB12}" type="slidenum">
              <a:rPr lang="en-US" smtClean="0"/>
              <a:t>6</a:t>
            </a:fld>
            <a:endParaRPr lang="en-US"/>
          </a:p>
        </p:txBody>
      </p:sp>
    </p:spTree>
    <p:extLst>
      <p:ext uri="{BB962C8B-B14F-4D97-AF65-F5344CB8AC3E}">
        <p14:creationId xmlns:p14="http://schemas.microsoft.com/office/powerpoint/2010/main" val="401154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85706-9ADF-4825-9A5F-6C32208BCB12}" type="slidenum">
              <a:rPr lang="en-US" smtClean="0"/>
              <a:t>7</a:t>
            </a:fld>
            <a:endParaRPr lang="en-US"/>
          </a:p>
        </p:txBody>
      </p:sp>
    </p:spTree>
    <p:extLst>
      <p:ext uri="{BB962C8B-B14F-4D97-AF65-F5344CB8AC3E}">
        <p14:creationId xmlns:p14="http://schemas.microsoft.com/office/powerpoint/2010/main" val="113643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85706-9ADF-4825-9A5F-6C32208BCB12}" type="slidenum">
              <a:rPr lang="en-US" smtClean="0"/>
              <a:t>8</a:t>
            </a:fld>
            <a:endParaRPr lang="en-US"/>
          </a:p>
        </p:txBody>
      </p:sp>
    </p:spTree>
    <p:extLst>
      <p:ext uri="{BB962C8B-B14F-4D97-AF65-F5344CB8AC3E}">
        <p14:creationId xmlns:p14="http://schemas.microsoft.com/office/powerpoint/2010/main" val="140655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85706-9ADF-4825-9A5F-6C32208BCB12}" type="slidenum">
              <a:rPr lang="en-US" smtClean="0"/>
              <a:t>9</a:t>
            </a:fld>
            <a:endParaRPr lang="en-US"/>
          </a:p>
        </p:txBody>
      </p:sp>
    </p:spTree>
    <p:extLst>
      <p:ext uri="{BB962C8B-B14F-4D97-AF65-F5344CB8AC3E}">
        <p14:creationId xmlns:p14="http://schemas.microsoft.com/office/powerpoint/2010/main" val="1103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571308"/>
            <a:ext cx="6217920" cy="3342640"/>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14400" y="5042853"/>
            <a:ext cx="5486400" cy="2318067"/>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C4B746-8A61-4B90-8485-1931C94B3EF3}"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199237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22EA33-1929-44C1-A8E8-ABF770D55F17}"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19961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11175"/>
            <a:ext cx="1577340"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511175"/>
            <a:ext cx="4640580"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BFDDD9-FE6A-46A7-A79A-EEF737655363}"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18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FF05FC-0465-49A1-A48B-5E4E59A79D9D}"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47036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393635"/>
            <a:ext cx="6309360" cy="3993832"/>
          </a:xfrm>
        </p:spPr>
        <p:txBody>
          <a:bodyPr anchor="b"/>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499110" y="6425250"/>
            <a:ext cx="6309360" cy="2100262"/>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B1829-E03F-4DCB-9BF9-559B3A52EEB9}"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319385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2920" y="2555875"/>
            <a:ext cx="310896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703320" y="2555875"/>
            <a:ext cx="310896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AB9D0-5318-472F-A610-11C166252F2E}"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134410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11177"/>
            <a:ext cx="630936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3874" y="2353628"/>
            <a:ext cx="3094672"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4" name="Content Placeholder 3"/>
          <p:cNvSpPr>
            <a:spLocks noGrp="1"/>
          </p:cNvSpPr>
          <p:nvPr>
            <p:ph sz="half" idx="2"/>
          </p:nvPr>
        </p:nvSpPr>
        <p:spPr>
          <a:xfrm>
            <a:off x="503874" y="3507105"/>
            <a:ext cx="309467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703320" y="2353628"/>
            <a:ext cx="3109913"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6" name="Content Placeholder 5"/>
          <p:cNvSpPr>
            <a:spLocks noGrp="1"/>
          </p:cNvSpPr>
          <p:nvPr>
            <p:ph sz="quarter" idx="4"/>
          </p:nvPr>
        </p:nvSpPr>
        <p:spPr>
          <a:xfrm>
            <a:off x="3703320" y="3507105"/>
            <a:ext cx="310991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D5E93-D846-49E4-A78E-64A4E2406CB8}" type="datetime1">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235636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505DFF-EED6-43BB-9736-76240D0C9956}" type="datetime1">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139644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4BB87-9F9C-402F-BE0A-5FB14E31F2B2}" type="datetime1">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15857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smtClean="0"/>
              <a:t>Click to edit Master title style</a:t>
            </a:r>
            <a:endParaRPr lang="en-US" dirty="0"/>
          </a:p>
        </p:txBody>
      </p:sp>
      <p:sp>
        <p:nvSpPr>
          <p:cNvPr id="3" name="Content Placeholder 2"/>
          <p:cNvSpPr>
            <a:spLocks noGrp="1"/>
          </p:cNvSpPr>
          <p:nvPr>
            <p:ph idx="1"/>
          </p:nvPr>
        </p:nvSpPr>
        <p:spPr>
          <a:xfrm>
            <a:off x="3109913" y="1382397"/>
            <a:ext cx="3703320" cy="6823075"/>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250B7-3D5F-4763-BC61-640BFB9A14E5}"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227522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09913" y="1382397"/>
            <a:ext cx="3703320" cy="6823075"/>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8826C-BD9B-4044-8306-68EE8908FA89}"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CF6D6-C730-435F-A1C6-8366F7EF891A}" type="slidenum">
              <a:rPr lang="en-US" smtClean="0"/>
              <a:t>‹#›</a:t>
            </a:fld>
            <a:endParaRPr lang="en-US"/>
          </a:p>
        </p:txBody>
      </p:sp>
    </p:spTree>
    <p:extLst>
      <p:ext uri="{BB962C8B-B14F-4D97-AF65-F5344CB8AC3E}">
        <p14:creationId xmlns:p14="http://schemas.microsoft.com/office/powerpoint/2010/main" val="20997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11177"/>
            <a:ext cx="630936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2920" y="2555875"/>
            <a:ext cx="630936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02920" y="8898892"/>
            <a:ext cx="1645920" cy="511175"/>
          </a:xfrm>
          <a:prstGeom prst="rect">
            <a:avLst/>
          </a:prstGeom>
        </p:spPr>
        <p:txBody>
          <a:bodyPr vert="horz" lIns="91440" tIns="45720" rIns="91440" bIns="45720" rtlCol="0" anchor="ctr"/>
          <a:lstStyle>
            <a:lvl1pPr algn="l">
              <a:defRPr sz="960">
                <a:solidFill>
                  <a:schemeClr val="tx1">
                    <a:tint val="75000"/>
                  </a:schemeClr>
                </a:solidFill>
              </a:defRPr>
            </a:lvl1pPr>
          </a:lstStyle>
          <a:p>
            <a:fld id="{72231BD1-2119-4B48-9C5C-BEA131C8DA06}" type="datetime1">
              <a:rPr lang="en-US" smtClean="0"/>
              <a:t>2/7/2017</a:t>
            </a:fld>
            <a:endParaRPr lang="en-US"/>
          </a:p>
        </p:txBody>
      </p:sp>
      <p:sp>
        <p:nvSpPr>
          <p:cNvPr id="5" name="Footer Placeholder 4"/>
          <p:cNvSpPr>
            <a:spLocks noGrp="1"/>
          </p:cNvSpPr>
          <p:nvPr>
            <p:ph type="ftr" sz="quarter" idx="3"/>
          </p:nvPr>
        </p:nvSpPr>
        <p:spPr>
          <a:xfrm>
            <a:off x="2423160" y="8898892"/>
            <a:ext cx="2468880" cy="511175"/>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898892"/>
            <a:ext cx="1645920" cy="511175"/>
          </a:xfrm>
          <a:prstGeom prst="rect">
            <a:avLst/>
          </a:prstGeom>
        </p:spPr>
        <p:txBody>
          <a:bodyPr vert="horz" lIns="91440" tIns="45720" rIns="91440" bIns="45720" rtlCol="0" anchor="ctr"/>
          <a:lstStyle>
            <a:lvl1pPr algn="r">
              <a:defRPr sz="960">
                <a:solidFill>
                  <a:schemeClr val="tx1">
                    <a:tint val="75000"/>
                  </a:schemeClr>
                </a:solidFill>
              </a:defRPr>
            </a:lvl1pPr>
          </a:lstStyle>
          <a:p>
            <a:fld id="{031CF6D6-C730-435F-A1C6-8366F7EF891A}" type="slidenum">
              <a:rPr lang="en-US" smtClean="0"/>
              <a:t>‹#›</a:t>
            </a:fld>
            <a:endParaRPr lang="en-US"/>
          </a:p>
        </p:txBody>
      </p:sp>
    </p:spTree>
    <p:extLst>
      <p:ext uri="{BB962C8B-B14F-4D97-AF65-F5344CB8AC3E}">
        <p14:creationId xmlns:p14="http://schemas.microsoft.com/office/powerpoint/2010/main" val="3365781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elkorahdesertdust@gmail.com"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315200" cy="1733550"/>
          </a:xfrm>
          <a:solidFill>
            <a:srgbClr val="C00000"/>
          </a:solidFill>
        </p:spPr>
        <p:txBody>
          <a:bodyPr>
            <a:normAutofit/>
          </a:bodyPr>
          <a:lstStyle/>
          <a:p>
            <a:r>
              <a:rPr lang="en-US" sz="1800" dirty="0" smtClean="0">
                <a:latin typeface="Franklin Gothic Demi Cond" panose="020B0706030402020204" pitchFamily="34" charset="0"/>
              </a:rPr>
              <a:t>Volume XVII Issue 2                                                                                                 February 2017                                                   </a:t>
            </a:r>
            <a:r>
              <a:rPr lang="en-US" dirty="0" smtClean="0">
                <a:latin typeface="Algerian" panose="04020705040A02060702" pitchFamily="82" charset="0"/>
              </a:rPr>
              <a:t/>
            </a:r>
            <a:br>
              <a:rPr lang="en-US" dirty="0" smtClean="0">
                <a:latin typeface="Algerian" panose="04020705040A02060702" pitchFamily="82" charset="0"/>
              </a:rPr>
            </a:br>
            <a:r>
              <a:rPr lang="en-US" dirty="0" smtClean="0">
                <a:latin typeface="Algerian" panose="04020705040A02060702" pitchFamily="82" charset="0"/>
              </a:rPr>
              <a:t>El </a:t>
            </a:r>
            <a:r>
              <a:rPr lang="en-US" dirty="0" err="1" smtClean="0">
                <a:latin typeface="Algerian" panose="04020705040A02060702" pitchFamily="82" charset="0"/>
              </a:rPr>
              <a:t>Korah</a:t>
            </a:r>
            <a:r>
              <a:rPr lang="en-US" dirty="0" smtClean="0">
                <a:latin typeface="Algerian" panose="04020705040A02060702" pitchFamily="82" charset="0"/>
              </a:rPr>
              <a:t> </a:t>
            </a:r>
            <a:r>
              <a:rPr lang="en-US" dirty="0" err="1" smtClean="0">
                <a:latin typeface="Algerian" panose="04020705040A02060702" pitchFamily="82" charset="0"/>
              </a:rPr>
              <a:t>shriners</a:t>
            </a:r>
            <a:r>
              <a:rPr lang="en-US" dirty="0" smtClean="0">
                <a:latin typeface="Algerian" panose="04020705040A02060702" pitchFamily="82" charset="0"/>
              </a:rPr>
              <a:t/>
            </a:r>
            <a:br>
              <a:rPr lang="en-US" dirty="0" smtClean="0">
                <a:latin typeface="Algerian" panose="04020705040A02060702" pitchFamily="82" charset="0"/>
              </a:rPr>
            </a:br>
            <a:r>
              <a:rPr lang="en-US" sz="1200" dirty="0" smtClean="0"/>
              <a:t> </a:t>
            </a:r>
            <a:r>
              <a:rPr lang="en-US" dirty="0" smtClean="0">
                <a:latin typeface="Algerian" panose="04020705040A02060702" pitchFamily="82" charset="0"/>
              </a:rPr>
              <a:t/>
            </a:r>
            <a:br>
              <a:rPr lang="en-US" dirty="0" smtClean="0">
                <a:latin typeface="Algerian" panose="04020705040A02060702" pitchFamily="82" charset="0"/>
              </a:rPr>
            </a:br>
            <a:r>
              <a:rPr lang="en-US" sz="4000" dirty="0" smtClean="0">
                <a:latin typeface="Algerian" panose="04020705040A02060702" pitchFamily="82" charset="0"/>
              </a:rPr>
              <a:t>Desert Dust</a:t>
            </a:r>
            <a:endParaRPr lang="en-US" sz="4000" dirty="0">
              <a:latin typeface="Algerian" panose="04020705040A02060702" pitchFamily="82" charset="0"/>
            </a:endParaRPr>
          </a:p>
        </p:txBody>
      </p:sp>
      <p:sp>
        <p:nvSpPr>
          <p:cNvPr id="3" name="Subtitle 2"/>
          <p:cNvSpPr>
            <a:spLocks noGrp="1"/>
          </p:cNvSpPr>
          <p:nvPr>
            <p:ph type="subTitle" idx="1"/>
          </p:nvPr>
        </p:nvSpPr>
        <p:spPr>
          <a:xfrm>
            <a:off x="0" y="1733550"/>
            <a:ext cx="7315200" cy="304800"/>
          </a:xfrm>
          <a:ln>
            <a:solidFill>
              <a:schemeClr val="accent1"/>
            </a:solidFill>
          </a:ln>
        </p:spPr>
        <p:txBody>
          <a:bodyPr>
            <a:normAutofit fontScale="85000" lnSpcReduction="10000"/>
          </a:bodyPr>
          <a:lstStyle/>
          <a:p>
            <a:r>
              <a:rPr lang="en-US" dirty="0" smtClean="0"/>
              <a:t>Official Publication of El </a:t>
            </a:r>
            <a:r>
              <a:rPr lang="en-US" dirty="0" err="1" smtClean="0"/>
              <a:t>Korah</a:t>
            </a:r>
            <a:r>
              <a:rPr lang="en-US" dirty="0" smtClean="0"/>
              <a:t> Shriners      1118 W. Idaho Street   Boise, ID  83702</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35" y="991234"/>
            <a:ext cx="1088730" cy="74231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35" y="991234"/>
            <a:ext cx="1088730" cy="742316"/>
          </a:xfrm>
          <a:prstGeom prst="rect">
            <a:avLst/>
          </a:prstGeom>
        </p:spPr>
      </p:pic>
      <p:sp>
        <p:nvSpPr>
          <p:cNvPr id="8" name="TextBox 7"/>
          <p:cNvSpPr txBox="1"/>
          <p:nvPr/>
        </p:nvSpPr>
        <p:spPr>
          <a:xfrm>
            <a:off x="0" y="2095501"/>
            <a:ext cx="7315200" cy="7505699"/>
          </a:xfrm>
          <a:prstGeom prst="rect">
            <a:avLst/>
          </a:prstGeom>
          <a:noFill/>
          <a:ln>
            <a:solidFill>
              <a:schemeClr val="tx1"/>
            </a:solidFill>
          </a:ln>
        </p:spPr>
        <p:txBody>
          <a:bodyPr wrap="square" rtlCol="0">
            <a:spAutoFit/>
          </a:bodyPr>
          <a:lstStyle/>
          <a:p>
            <a:endParaRPr lang="en-US" dirty="0"/>
          </a:p>
        </p:txBody>
      </p:sp>
      <p:pic>
        <p:nvPicPr>
          <p:cNvPr id="4" name="Picture 3" descr="2017 Feb Dust Cover.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1084" t="14340" r="24293" b="269"/>
          <a:stretch/>
        </p:blipFill>
        <p:spPr>
          <a:xfrm>
            <a:off x="53576" y="2095501"/>
            <a:ext cx="7208047" cy="6944982"/>
          </a:xfrm>
          <a:prstGeom prst="rect">
            <a:avLst/>
          </a:prstGeom>
        </p:spPr>
      </p:pic>
    </p:spTree>
    <p:extLst>
      <p:ext uri="{BB962C8B-B14F-4D97-AF65-F5344CB8AC3E}">
        <p14:creationId xmlns:p14="http://schemas.microsoft.com/office/powerpoint/2010/main" val="216210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419100"/>
          </a:xfrm>
          <a:ln>
            <a:solidFill>
              <a:schemeClr val="accent1"/>
            </a:solidFill>
          </a:ln>
        </p:spPr>
        <p:txBody>
          <a:bodyPr>
            <a:normAutofit/>
          </a:bodyPr>
          <a:lstStyle/>
          <a:p>
            <a:r>
              <a:rPr lang="en-US" sz="1600" dirty="0" smtClean="0">
                <a:latin typeface="+mn-lt"/>
              </a:rPr>
              <a:t>Page                                                         DESERT DUST                                    FEBRUARY 2017</a:t>
            </a:r>
            <a:endParaRPr lang="en-US" sz="1600" dirty="0">
              <a:latin typeface="+mn-lt"/>
            </a:endParaRPr>
          </a:p>
        </p:txBody>
      </p:sp>
      <p:sp>
        <p:nvSpPr>
          <p:cNvPr id="3" name="Slide Number Placeholder 2"/>
          <p:cNvSpPr>
            <a:spLocks noGrp="1"/>
          </p:cNvSpPr>
          <p:nvPr>
            <p:ph type="sldNum" sz="quarter" idx="12"/>
          </p:nvPr>
        </p:nvSpPr>
        <p:spPr>
          <a:xfrm>
            <a:off x="0" y="1"/>
            <a:ext cx="800100" cy="419100"/>
          </a:xfrm>
        </p:spPr>
        <p:txBody>
          <a:bodyPr/>
          <a:lstStyle/>
          <a:p>
            <a:fld id="{031CF6D6-C730-435F-A1C6-8366F7EF891A}" type="slidenum">
              <a:rPr lang="en-US" sz="1600" smtClean="0"/>
              <a:t>2</a:t>
            </a:fld>
            <a:endParaRPr lang="en-US" sz="1600" dirty="0"/>
          </a:p>
        </p:txBody>
      </p:sp>
      <p:sp>
        <p:nvSpPr>
          <p:cNvPr id="4" name="TextBox 3"/>
          <p:cNvSpPr txBox="1"/>
          <p:nvPr/>
        </p:nvSpPr>
        <p:spPr>
          <a:xfrm>
            <a:off x="0" y="419100"/>
            <a:ext cx="2628900" cy="8679299"/>
          </a:xfrm>
          <a:prstGeom prst="rect">
            <a:avLst/>
          </a:prstGeom>
          <a:noFill/>
        </p:spPr>
        <p:txBody>
          <a:bodyPr wrap="square" rtlCol="0">
            <a:spAutoFit/>
          </a:bodyPr>
          <a:lstStyle/>
          <a:p>
            <a:pPr algn="ctr"/>
            <a:r>
              <a:rPr lang="en-US" b="1" dirty="0" smtClean="0"/>
              <a:t>OFFICERS</a:t>
            </a:r>
          </a:p>
          <a:p>
            <a:pPr algn="ctr"/>
            <a:r>
              <a:rPr lang="en-US" b="1" dirty="0" smtClean="0"/>
              <a:t>Elected Officers</a:t>
            </a:r>
          </a:p>
          <a:p>
            <a:endParaRPr lang="en-US" sz="1200" b="1" dirty="0"/>
          </a:p>
          <a:p>
            <a:r>
              <a:rPr lang="en-US" sz="1200" dirty="0" smtClean="0"/>
              <a:t>Potentate………………….……...Mike </a:t>
            </a:r>
            <a:r>
              <a:rPr lang="en-US" sz="1200" dirty="0" err="1" smtClean="0"/>
              <a:t>Yavno</a:t>
            </a:r>
            <a:endParaRPr lang="en-US" sz="1200" dirty="0" smtClean="0"/>
          </a:p>
          <a:p>
            <a:r>
              <a:rPr lang="en-US" sz="1200" dirty="0" smtClean="0"/>
              <a:t>Chief </a:t>
            </a:r>
            <a:r>
              <a:rPr lang="en-US" sz="1200" dirty="0" err="1" smtClean="0"/>
              <a:t>Rabban</a:t>
            </a:r>
            <a:r>
              <a:rPr lang="en-US" sz="1200" dirty="0" smtClean="0"/>
              <a:t>…………………Dave Thomas</a:t>
            </a:r>
          </a:p>
          <a:p>
            <a:r>
              <a:rPr lang="en-US" sz="1200" dirty="0" smtClean="0"/>
              <a:t>Assistant </a:t>
            </a:r>
            <a:r>
              <a:rPr lang="en-US" sz="1200" dirty="0" err="1" smtClean="0"/>
              <a:t>Rabban</a:t>
            </a:r>
            <a:r>
              <a:rPr lang="en-US" sz="1200" dirty="0" smtClean="0"/>
              <a:t>………...Garland </a:t>
            </a:r>
            <a:r>
              <a:rPr lang="en-US" sz="1200" dirty="0" err="1" smtClean="0"/>
              <a:t>Risner</a:t>
            </a:r>
            <a:endParaRPr lang="en-US" sz="1200" dirty="0" smtClean="0"/>
          </a:p>
          <a:p>
            <a:r>
              <a:rPr lang="en-US" sz="1200" dirty="0" smtClean="0"/>
              <a:t>High Priest and </a:t>
            </a:r>
            <a:r>
              <a:rPr lang="en-US" sz="1200" dirty="0" err="1" smtClean="0"/>
              <a:t>Prophet..Rick</a:t>
            </a:r>
            <a:r>
              <a:rPr lang="en-US" sz="1200" dirty="0" smtClean="0"/>
              <a:t> Holloway</a:t>
            </a:r>
          </a:p>
          <a:p>
            <a:r>
              <a:rPr lang="en-US" sz="1200" dirty="0" smtClean="0"/>
              <a:t>Oriental Guide……………………….…Vacant</a:t>
            </a:r>
          </a:p>
          <a:p>
            <a:r>
              <a:rPr lang="en-US" sz="1200" dirty="0" smtClean="0"/>
              <a:t>Treasurer……………………………Gary Betts</a:t>
            </a:r>
          </a:p>
          <a:p>
            <a:r>
              <a:rPr lang="en-US" sz="1200" dirty="0" smtClean="0"/>
              <a:t>Recorder………………….……Max Bearden</a:t>
            </a:r>
          </a:p>
          <a:p>
            <a:endParaRPr lang="en-US" sz="1200" dirty="0"/>
          </a:p>
          <a:p>
            <a:endParaRPr lang="en-US" sz="1200" dirty="0" smtClean="0"/>
          </a:p>
          <a:p>
            <a:pPr algn="ctr"/>
            <a:r>
              <a:rPr lang="en-US" b="1" dirty="0" smtClean="0"/>
              <a:t>Appointed Divan</a:t>
            </a:r>
          </a:p>
          <a:p>
            <a:pPr algn="ctr"/>
            <a:endParaRPr lang="en-US" sz="1200" b="1" dirty="0" smtClean="0"/>
          </a:p>
          <a:p>
            <a:r>
              <a:rPr lang="en-US" sz="1200" dirty="0" smtClean="0"/>
              <a:t>Director……………………...……..Will </a:t>
            </a:r>
            <a:r>
              <a:rPr lang="en-US" sz="1200" dirty="0" err="1" smtClean="0"/>
              <a:t>Votaw</a:t>
            </a:r>
            <a:endParaRPr lang="en-US" sz="1200" dirty="0" smtClean="0"/>
          </a:p>
          <a:p>
            <a:r>
              <a:rPr lang="en-US" sz="1200" dirty="0" smtClean="0"/>
              <a:t>Assistant Director…….…….Jesse </a:t>
            </a:r>
            <a:r>
              <a:rPr lang="en-US" sz="1200" dirty="0" err="1" smtClean="0"/>
              <a:t>Laduke</a:t>
            </a:r>
            <a:endParaRPr lang="en-US" sz="1200" dirty="0" smtClean="0"/>
          </a:p>
          <a:p>
            <a:r>
              <a:rPr lang="en-US" sz="1200" dirty="0" smtClean="0"/>
              <a:t>Chaplain……………………….….Stan Barker</a:t>
            </a:r>
          </a:p>
          <a:p>
            <a:r>
              <a:rPr lang="en-US" sz="1200" dirty="0" smtClean="0"/>
              <a:t>1</a:t>
            </a:r>
            <a:r>
              <a:rPr lang="en-US" sz="1200" baseline="30000" dirty="0" smtClean="0"/>
              <a:t>st</a:t>
            </a:r>
            <a:r>
              <a:rPr lang="en-US" sz="1200" dirty="0" smtClean="0"/>
              <a:t> Ceremonial </a:t>
            </a:r>
            <a:r>
              <a:rPr lang="en-US" sz="1200" dirty="0" err="1" smtClean="0"/>
              <a:t>Master..Ken</a:t>
            </a:r>
            <a:r>
              <a:rPr lang="en-US" sz="1200" dirty="0" smtClean="0"/>
              <a:t> </a:t>
            </a:r>
            <a:r>
              <a:rPr lang="en-US" sz="1200" dirty="0" err="1" smtClean="0"/>
              <a:t>Beaudreau</a:t>
            </a:r>
            <a:endParaRPr lang="en-US" sz="1200" dirty="0" smtClean="0"/>
          </a:p>
          <a:p>
            <a:r>
              <a:rPr lang="en-US" sz="1200" dirty="0" smtClean="0"/>
              <a:t>2</a:t>
            </a:r>
            <a:r>
              <a:rPr lang="en-US" sz="1200" baseline="30000" dirty="0" smtClean="0"/>
              <a:t>nd</a:t>
            </a:r>
            <a:r>
              <a:rPr lang="en-US" sz="1200" dirty="0" smtClean="0"/>
              <a:t> Ceremonial Master….…Dale Rutter</a:t>
            </a:r>
          </a:p>
          <a:p>
            <a:r>
              <a:rPr lang="en-US" sz="1200" dirty="0" smtClean="0"/>
              <a:t>Marshal……….….Seth Van </a:t>
            </a:r>
            <a:r>
              <a:rPr lang="en-US" sz="1200" dirty="0" err="1" smtClean="0"/>
              <a:t>Wassenhove</a:t>
            </a:r>
            <a:endParaRPr lang="en-US" sz="1200" dirty="0" smtClean="0"/>
          </a:p>
          <a:p>
            <a:r>
              <a:rPr lang="en-US" sz="1200" dirty="0" smtClean="0"/>
              <a:t>Captain of the Guard……...Justin Boyer</a:t>
            </a:r>
          </a:p>
          <a:p>
            <a:r>
              <a:rPr lang="en-US" sz="1200" dirty="0" smtClean="0"/>
              <a:t>Outer Guards…………..Santa Bob Albert</a:t>
            </a:r>
          </a:p>
          <a:p>
            <a:r>
              <a:rPr lang="en-US" sz="1200" dirty="0"/>
              <a:t> </a:t>
            </a:r>
            <a:r>
              <a:rPr lang="en-US" sz="1200" dirty="0" smtClean="0"/>
              <a:t>  Bob Cannon, Jim Hansen, Bob Nelson</a:t>
            </a:r>
          </a:p>
          <a:p>
            <a:endParaRPr lang="en-US" sz="1200" dirty="0"/>
          </a:p>
          <a:p>
            <a:pPr algn="ctr"/>
            <a:r>
              <a:rPr lang="en-US" b="1" dirty="0" smtClean="0"/>
              <a:t>Aides</a:t>
            </a:r>
          </a:p>
          <a:p>
            <a:pPr algn="ctr"/>
            <a:endParaRPr lang="en-US" sz="1200" b="1" dirty="0" smtClean="0"/>
          </a:p>
          <a:p>
            <a:r>
              <a:rPr lang="en-US" sz="1200" dirty="0" smtClean="0"/>
              <a:t>Chief Aide…………………………..Dick Swift</a:t>
            </a:r>
          </a:p>
          <a:p>
            <a:pPr algn="r"/>
            <a:r>
              <a:rPr lang="en-US" sz="1200" dirty="0" smtClean="0"/>
              <a:t>Chris Burgess, Bob Carleton, Bill Curtis  </a:t>
            </a:r>
          </a:p>
          <a:p>
            <a:pPr algn="r"/>
            <a:r>
              <a:rPr lang="en-US" sz="1200" dirty="0" smtClean="0"/>
              <a:t>Bruce </a:t>
            </a:r>
            <a:r>
              <a:rPr lang="en-US" sz="1200" dirty="0" err="1" smtClean="0"/>
              <a:t>Drewes</a:t>
            </a:r>
            <a:r>
              <a:rPr lang="en-US" sz="1200" dirty="0" smtClean="0"/>
              <a:t>, Jack Gardner, Rod Horn</a:t>
            </a:r>
          </a:p>
          <a:p>
            <a:pPr algn="r"/>
            <a:r>
              <a:rPr lang="en-US" sz="1200" dirty="0" smtClean="0"/>
              <a:t>Gene </a:t>
            </a:r>
            <a:r>
              <a:rPr lang="en-US" sz="1200" dirty="0" err="1" smtClean="0"/>
              <a:t>Strate</a:t>
            </a:r>
            <a:endParaRPr lang="en-US" sz="1200" dirty="0" smtClean="0"/>
          </a:p>
          <a:p>
            <a:pPr algn="ctr"/>
            <a:endParaRPr lang="en-US" sz="1200" dirty="0"/>
          </a:p>
          <a:p>
            <a:pPr algn="ctr"/>
            <a:r>
              <a:rPr lang="en-US" b="1" dirty="0" smtClean="0"/>
              <a:t>Desert Dust</a:t>
            </a:r>
          </a:p>
          <a:p>
            <a:pPr algn="ctr"/>
            <a:endParaRPr lang="en-US" sz="1200" b="1" dirty="0" smtClean="0"/>
          </a:p>
          <a:p>
            <a:r>
              <a:rPr lang="en-US" sz="1200" dirty="0" smtClean="0"/>
              <a:t>Editors………….Mike Keas, Rick Holloway</a:t>
            </a:r>
          </a:p>
          <a:p>
            <a:pPr algn="r"/>
            <a:r>
              <a:rPr lang="en-US" sz="1200" dirty="0" smtClean="0">
                <a:hlinkClick r:id="rId3"/>
              </a:rPr>
              <a:t>elkorahdesertdust@gmail.com</a:t>
            </a:r>
            <a:endParaRPr lang="en-US" sz="1200" dirty="0" smtClean="0"/>
          </a:p>
          <a:p>
            <a:r>
              <a:rPr lang="en-US" sz="1200" dirty="0" smtClean="0"/>
              <a:t>Assistant Editor………...……..Justin Boyer</a:t>
            </a:r>
          </a:p>
          <a:p>
            <a:endParaRPr lang="en-US" sz="1200" dirty="0"/>
          </a:p>
          <a:p>
            <a:pPr algn="ctr"/>
            <a:r>
              <a:rPr lang="en-US" b="1" dirty="0" smtClean="0"/>
              <a:t>Phone Numbers</a:t>
            </a:r>
          </a:p>
          <a:p>
            <a:pPr algn="ctr"/>
            <a:endParaRPr lang="en-US" sz="1200" b="1" dirty="0" smtClean="0"/>
          </a:p>
          <a:p>
            <a:r>
              <a:rPr lang="en-US" sz="1200" dirty="0" smtClean="0"/>
              <a:t>Recorder……………………..208-343-0571</a:t>
            </a:r>
          </a:p>
          <a:p>
            <a:r>
              <a:rPr lang="en-US" sz="1200" dirty="0" smtClean="0"/>
              <a:t>Oasis…………………………..208-343-1341</a:t>
            </a:r>
          </a:p>
          <a:p>
            <a:r>
              <a:rPr lang="en-US" sz="1200" dirty="0" smtClean="0"/>
              <a:t>Office fax………………….…208-336-1527</a:t>
            </a:r>
          </a:p>
          <a:p>
            <a:r>
              <a:rPr lang="en-US" sz="1200" dirty="0" smtClean="0"/>
              <a:t>Events: Circus, Football.208-333-8350</a:t>
            </a:r>
            <a:endParaRPr lang="en-US" sz="1200" dirty="0"/>
          </a:p>
        </p:txBody>
      </p:sp>
      <p:sp>
        <p:nvSpPr>
          <p:cNvPr id="5" name="TextBox 4"/>
          <p:cNvSpPr txBox="1"/>
          <p:nvPr/>
        </p:nvSpPr>
        <p:spPr>
          <a:xfrm>
            <a:off x="2686049" y="552098"/>
            <a:ext cx="2390775" cy="2000548"/>
          </a:xfrm>
          <a:prstGeom prst="rect">
            <a:avLst/>
          </a:prstGeom>
          <a:noFill/>
          <a:ln w="12700" cap="rnd" cmpd="dbl">
            <a:solidFill>
              <a:schemeClr val="accent1"/>
            </a:solidFill>
          </a:ln>
        </p:spPr>
        <p:txBody>
          <a:bodyPr wrap="square" rtlCol="0">
            <a:spAutoFit/>
          </a:bodyPr>
          <a:lstStyle/>
          <a:p>
            <a:pPr algn="ctr"/>
            <a:endParaRPr lang="en-US" sz="1200" dirty="0" smtClean="0">
              <a:latin typeface="French Script MT" panose="03020402040607040605" pitchFamily="66" charset="0"/>
            </a:endParaRPr>
          </a:p>
          <a:p>
            <a:pPr algn="ctr"/>
            <a:r>
              <a:rPr lang="en-US" sz="1600" dirty="0" smtClean="0">
                <a:latin typeface="French Script MT" panose="03020402040607040605" pitchFamily="66" charset="0"/>
              </a:rPr>
              <a:t>To that Undiscovered Country</a:t>
            </a:r>
          </a:p>
          <a:p>
            <a:pPr algn="ctr"/>
            <a:r>
              <a:rPr lang="en-US" sz="1600" dirty="0" smtClean="0">
                <a:latin typeface="Estrangelo Edessa" panose="03080600000000000000" pitchFamily="66" charset="0"/>
                <a:cs typeface="Estrangelo Edessa" panose="03080600000000000000" pitchFamily="66" charset="0"/>
              </a:rPr>
              <a:t>Harold Masters</a:t>
            </a:r>
          </a:p>
          <a:p>
            <a:pPr algn="ctr"/>
            <a:r>
              <a:rPr lang="en-US" sz="1600" dirty="0" smtClean="0">
                <a:latin typeface="Estrangelo Edessa" panose="03080600000000000000" pitchFamily="66" charset="0"/>
                <a:cs typeface="Estrangelo Edessa" panose="03080600000000000000" pitchFamily="66" charset="0"/>
              </a:rPr>
              <a:t>Lyle Keith, PP</a:t>
            </a:r>
            <a:endParaRPr lang="en-US" sz="1600" dirty="0">
              <a:latin typeface="Estrangelo Edessa" panose="03080600000000000000" pitchFamily="66" charset="0"/>
              <a:cs typeface="Estrangelo Edessa" panose="03080600000000000000" pitchFamily="66" charset="0"/>
            </a:endParaRPr>
          </a:p>
          <a:p>
            <a:pPr algn="ctr"/>
            <a:endParaRPr lang="en-US" sz="1600" dirty="0" smtClean="0">
              <a:latin typeface="French Script MT" panose="03020402040607040605" pitchFamily="66" charset="0"/>
            </a:endParaRPr>
          </a:p>
          <a:p>
            <a:pPr algn="ctr"/>
            <a:endParaRPr lang="en-US" sz="1600" dirty="0">
              <a:latin typeface="French Script MT" panose="03020402040607040605" pitchFamily="66" charset="0"/>
            </a:endParaRPr>
          </a:p>
          <a:p>
            <a:pPr algn="ctr"/>
            <a:endParaRPr lang="en-US" sz="1600" dirty="0" smtClean="0">
              <a:latin typeface="French Script MT" panose="03020402040607040605" pitchFamily="66" charset="0"/>
            </a:endParaRPr>
          </a:p>
          <a:p>
            <a:pPr algn="ctr"/>
            <a:endParaRPr lang="en-US" sz="1600" dirty="0">
              <a:latin typeface="French Script MT" panose="03020402040607040605" pitchFamily="66" charset="0"/>
            </a:endParaRPr>
          </a:p>
        </p:txBody>
      </p:sp>
      <p:sp>
        <p:nvSpPr>
          <p:cNvPr id="6" name="TextBox 5"/>
          <p:cNvSpPr txBox="1"/>
          <p:nvPr/>
        </p:nvSpPr>
        <p:spPr>
          <a:xfrm>
            <a:off x="5257800" y="571499"/>
            <a:ext cx="2019300" cy="31393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12700" cap="rnd" cmpd="dbl">
            <a:solidFill>
              <a:schemeClr val="accent1"/>
            </a:solidFill>
          </a:ln>
        </p:spPr>
        <p:txBody>
          <a:bodyPr wrap="square" rtlCol="0">
            <a:spAutoFit/>
          </a:bodyPr>
          <a:lstStyle/>
          <a:p>
            <a:pPr algn="ctr"/>
            <a:r>
              <a:rPr lang="en-US" dirty="0" smtClean="0">
                <a:latin typeface="Broadway" panose="04040905080B02020502" pitchFamily="82" charset="0"/>
              </a:rPr>
              <a:t>Have you paid</a:t>
            </a:r>
          </a:p>
          <a:p>
            <a:pPr algn="ctr"/>
            <a:r>
              <a:rPr lang="en-US" dirty="0" smtClean="0">
                <a:latin typeface="Broadway" panose="04040905080B02020502" pitchFamily="82" charset="0"/>
              </a:rPr>
              <a:t>Your 2017 Dues?</a:t>
            </a:r>
          </a:p>
          <a:p>
            <a:r>
              <a:rPr lang="en-US" sz="1200" dirty="0" smtClean="0">
                <a:latin typeface="Broadway" panose="04040905080B02020502" pitchFamily="82" charset="0"/>
              </a:rPr>
              <a:t>Please check your wallet!  If you haven’t paid your 2017 Dues yet, please do so today.  You can call the Recorder’s office at 208-343-0571 for assistance.  It is important to you, your community, and your hospital program!</a:t>
            </a:r>
            <a:endParaRPr lang="en-US" sz="1200" dirty="0">
              <a:latin typeface="Broadway" panose="04040905080B02020502" pitchFamily="8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2566" y="571499"/>
            <a:ext cx="1211258" cy="1124649"/>
          </a:xfrm>
          <a:prstGeom prst="rect">
            <a:avLst/>
          </a:prstGeom>
        </p:spPr>
      </p:pic>
      <p:pic>
        <p:nvPicPr>
          <p:cNvPr id="9" name="Picture 8"/>
          <p:cNvPicPr/>
          <p:nvPr/>
        </p:nvPicPr>
        <p:blipFill rotWithShape="1">
          <a:blip r:embed="rId5"/>
          <a:srcRect l="54327" t="41904" r="30609" b="31300"/>
          <a:stretch/>
        </p:blipFill>
        <p:spPr bwMode="auto">
          <a:xfrm>
            <a:off x="2686049" y="2744446"/>
            <a:ext cx="2552699" cy="2014303"/>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5257800" y="3863219"/>
            <a:ext cx="2019300" cy="3662541"/>
          </a:xfrm>
          <a:prstGeom prst="rect">
            <a:avLst/>
          </a:prstGeom>
          <a:solidFill>
            <a:srgbClr val="FFC000"/>
          </a:solidFill>
          <a:ln>
            <a:solidFill>
              <a:schemeClr val="accent1"/>
            </a:solidFill>
          </a:ln>
        </p:spPr>
        <p:txBody>
          <a:bodyPr wrap="square" rtlCol="0">
            <a:spAutoFit/>
          </a:bodyPr>
          <a:lstStyle/>
          <a:p>
            <a:pPr algn="ctr"/>
            <a:r>
              <a:rPr lang="en-US" sz="2800" dirty="0" smtClean="0">
                <a:latin typeface="Haettenschweiler" panose="020B0706040902060204" pitchFamily="34" charset="0"/>
              </a:rPr>
              <a:t>Editor Notice</a:t>
            </a:r>
          </a:p>
          <a:p>
            <a:endParaRPr lang="en-US" sz="1200" dirty="0">
              <a:latin typeface="Haettenschweiler" panose="020B0706040902060204" pitchFamily="34" charset="0"/>
            </a:endParaRPr>
          </a:p>
          <a:p>
            <a:r>
              <a:rPr lang="en-US" sz="1200" dirty="0" smtClean="0">
                <a:latin typeface="Haettenschweiler" panose="020B0706040902060204" pitchFamily="34" charset="0"/>
              </a:rPr>
              <a:t>The Desert Dust is published monthly except July and August by El </a:t>
            </a:r>
            <a:r>
              <a:rPr lang="en-US" sz="1200" dirty="0" err="1" smtClean="0">
                <a:latin typeface="Haettenschweiler" panose="020B0706040902060204" pitchFamily="34" charset="0"/>
              </a:rPr>
              <a:t>Korah</a:t>
            </a:r>
            <a:r>
              <a:rPr lang="en-US" sz="1200" dirty="0" smtClean="0">
                <a:latin typeface="Haettenschweiler" panose="020B0706040902060204" pitchFamily="34" charset="0"/>
              </a:rPr>
              <a:t> Shriners at 118 West Idaho Street, Boise, Idaho 83702</a:t>
            </a:r>
          </a:p>
          <a:p>
            <a:endParaRPr lang="en-US" sz="1200" dirty="0">
              <a:latin typeface="Haettenschweiler" panose="020B0706040902060204" pitchFamily="34" charset="0"/>
            </a:endParaRPr>
          </a:p>
          <a:p>
            <a:r>
              <a:rPr lang="en-US" sz="1200" dirty="0" smtClean="0">
                <a:latin typeface="Haettenschweiler" panose="020B0706040902060204" pitchFamily="34" charset="0"/>
              </a:rPr>
              <a:t>All articles, events, unit activities, announcements, and pictures must be in the hands of the Editor by the 20</a:t>
            </a:r>
            <a:r>
              <a:rPr lang="en-US" sz="1200" baseline="30000" dirty="0" smtClean="0">
                <a:latin typeface="Haettenschweiler" panose="020B0706040902060204" pitchFamily="34" charset="0"/>
              </a:rPr>
              <a:t>th</a:t>
            </a:r>
            <a:r>
              <a:rPr lang="en-US" sz="1200" dirty="0" smtClean="0">
                <a:latin typeface="Haettenschweiler" panose="020B0706040902060204" pitchFamily="34" charset="0"/>
              </a:rPr>
              <a:t> of the month preceding the publication month in order to get them in the Dust.</a:t>
            </a:r>
          </a:p>
          <a:p>
            <a:endParaRPr lang="en-US" sz="1200" dirty="0">
              <a:latin typeface="Haettenschweiler" panose="020B0706040902060204" pitchFamily="34" charset="0"/>
            </a:endParaRPr>
          </a:p>
          <a:p>
            <a:r>
              <a:rPr lang="en-US" sz="1200" dirty="0" smtClean="0">
                <a:latin typeface="Haettenschweiler" panose="020B0706040902060204" pitchFamily="34" charset="0"/>
              </a:rPr>
              <a:t>Please submit all articles, pictures, and announcements for publication to </a:t>
            </a:r>
            <a:r>
              <a:rPr lang="en-US" sz="1200" dirty="0" smtClean="0">
                <a:latin typeface="Haettenschweiler" panose="020B0706040902060204" pitchFamily="34" charset="0"/>
                <a:hlinkClick r:id="rId3"/>
              </a:rPr>
              <a:t>elkorahdesertdust@gmail.com</a:t>
            </a:r>
            <a:r>
              <a:rPr lang="en-US" sz="1200" dirty="0" smtClean="0">
                <a:latin typeface="Haettenschweiler" panose="020B0706040902060204" pitchFamily="34" charset="0"/>
              </a:rPr>
              <a:t> or drop them in the Desert Dust mailbox at El </a:t>
            </a:r>
            <a:r>
              <a:rPr lang="en-US" sz="1200" dirty="0" err="1" smtClean="0">
                <a:latin typeface="Haettenschweiler" panose="020B0706040902060204" pitchFamily="34" charset="0"/>
              </a:rPr>
              <a:t>Korah</a:t>
            </a:r>
            <a:r>
              <a:rPr lang="en-US" sz="1200" dirty="0" smtClean="0">
                <a:latin typeface="Haettenschweiler" panose="020B0706040902060204" pitchFamily="34" charset="0"/>
              </a:rPr>
              <a:t>.</a:t>
            </a:r>
            <a:endParaRPr lang="en-US" sz="1200" dirty="0">
              <a:latin typeface="Haettenschweiler" panose="020B0706040902060204" pitchFamily="34" charset="0"/>
            </a:endParaRPr>
          </a:p>
        </p:txBody>
      </p:sp>
      <p:sp>
        <p:nvSpPr>
          <p:cNvPr id="10" name="TextBox 9"/>
          <p:cNvSpPr txBox="1"/>
          <p:nvPr/>
        </p:nvSpPr>
        <p:spPr>
          <a:xfrm>
            <a:off x="2628900" y="7639050"/>
            <a:ext cx="4627564" cy="1569660"/>
          </a:xfrm>
          <a:prstGeom prst="rect">
            <a:avLst/>
          </a:prstGeom>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pPr algn="ctr"/>
            <a:r>
              <a:rPr lang="en-US" sz="2400" dirty="0" smtClean="0">
                <a:latin typeface="Baskerville Old Face" panose="02020602080505020303" pitchFamily="18" charset="0"/>
              </a:rPr>
              <a:t>February Stated Meeting</a:t>
            </a:r>
          </a:p>
          <a:p>
            <a:r>
              <a:rPr lang="en-US" dirty="0" smtClean="0">
                <a:latin typeface="Baskerville Old Face" panose="02020602080505020303" pitchFamily="18" charset="0"/>
              </a:rPr>
              <a:t>The next Stated Meeting of El </a:t>
            </a:r>
            <a:r>
              <a:rPr lang="en-US" dirty="0" err="1" smtClean="0">
                <a:latin typeface="Baskerville Old Face" panose="02020602080505020303" pitchFamily="18" charset="0"/>
              </a:rPr>
              <a:t>Korah</a:t>
            </a:r>
            <a:r>
              <a:rPr lang="en-US" dirty="0" smtClean="0">
                <a:latin typeface="Baskerville Old Face" panose="02020602080505020303" pitchFamily="18" charset="0"/>
              </a:rPr>
              <a:t> Shriners will be on Wednesday, February 8, 2017 at El </a:t>
            </a:r>
            <a:r>
              <a:rPr lang="en-US" dirty="0" err="1" smtClean="0">
                <a:latin typeface="Baskerville Old Face" panose="02020602080505020303" pitchFamily="18" charset="0"/>
              </a:rPr>
              <a:t>Korah</a:t>
            </a:r>
            <a:r>
              <a:rPr lang="en-US" dirty="0" smtClean="0">
                <a:latin typeface="Baskerville Old Face" panose="02020602080505020303" pitchFamily="18" charset="0"/>
              </a:rPr>
              <a:t> Shrine.  Dinner will be at 6:30 pm with the meeting beginning at 7:30 pm.  </a:t>
            </a:r>
            <a:endParaRPr lang="en-US" dirty="0">
              <a:latin typeface="Baskerville Old Face" panose="02020602080505020303" pitchFamily="18"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566" y="4858294"/>
            <a:ext cx="2333602" cy="121928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2566" y="6190871"/>
            <a:ext cx="2354258" cy="1334889"/>
          </a:xfrm>
          <a:prstGeom prst="rect">
            <a:avLst/>
          </a:prstGeom>
        </p:spPr>
      </p:pic>
    </p:spTree>
    <p:extLst>
      <p:ext uri="{BB962C8B-B14F-4D97-AF65-F5344CB8AC3E}">
        <p14:creationId xmlns:p14="http://schemas.microsoft.com/office/powerpoint/2010/main" val="156655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419100"/>
          </a:xfrm>
          <a:ln>
            <a:solidFill>
              <a:schemeClr val="accent1"/>
            </a:solidFill>
          </a:ln>
        </p:spPr>
        <p:txBody>
          <a:bodyPr>
            <a:normAutofit/>
          </a:bodyPr>
          <a:lstStyle/>
          <a:p>
            <a:r>
              <a:rPr lang="en-US" sz="1600" dirty="0" smtClean="0">
                <a:latin typeface="+mn-lt"/>
              </a:rPr>
              <a:t>Page                                                         DESERT DUST                                    FEBRUARY 2017</a:t>
            </a:r>
            <a:endParaRPr lang="en-US" sz="1600" dirty="0">
              <a:latin typeface="+mn-lt"/>
            </a:endParaRPr>
          </a:p>
        </p:txBody>
      </p:sp>
      <p:sp>
        <p:nvSpPr>
          <p:cNvPr id="3" name="Slide Number Placeholder 2"/>
          <p:cNvSpPr>
            <a:spLocks noGrp="1"/>
          </p:cNvSpPr>
          <p:nvPr>
            <p:ph type="sldNum" sz="quarter" idx="12"/>
          </p:nvPr>
        </p:nvSpPr>
        <p:spPr>
          <a:xfrm>
            <a:off x="0" y="1"/>
            <a:ext cx="800100" cy="419100"/>
          </a:xfrm>
        </p:spPr>
        <p:txBody>
          <a:bodyPr/>
          <a:lstStyle/>
          <a:p>
            <a:fld id="{031CF6D6-C730-435F-A1C6-8366F7EF891A}" type="slidenum">
              <a:rPr lang="en-US" sz="1600" smtClean="0"/>
              <a:t>3</a:t>
            </a:fld>
            <a:endParaRPr lang="en-US" sz="1600" dirty="0"/>
          </a:p>
        </p:txBody>
      </p:sp>
      <p:pic>
        <p:nvPicPr>
          <p:cNvPr id="4" name="Picture 3"/>
          <p:cNvPicPr/>
          <p:nvPr/>
        </p:nvPicPr>
        <p:blipFill rotWithShape="1">
          <a:blip r:embed="rId3"/>
          <a:srcRect l="59295" t="28506" r="31571" b="50684"/>
          <a:stretch/>
        </p:blipFill>
        <p:spPr bwMode="auto">
          <a:xfrm>
            <a:off x="6245451" y="1230765"/>
            <a:ext cx="1069749" cy="129472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802743" y="537029"/>
            <a:ext cx="3396343" cy="800219"/>
          </a:xfrm>
          <a:prstGeom prst="rect">
            <a:avLst/>
          </a:prstGeom>
          <a:noFill/>
        </p:spPr>
        <p:txBody>
          <a:bodyPr wrap="square" rtlCol="0">
            <a:spAutoFit/>
          </a:bodyPr>
          <a:lstStyle/>
          <a:p>
            <a:pPr algn="ctr"/>
            <a:r>
              <a:rPr lang="en-US" sz="2800" dirty="0" smtClean="0">
                <a:latin typeface="Colonna MT" panose="04020805060202030203" pitchFamily="82" charset="0"/>
              </a:rPr>
              <a:t>Chaplain’s Corner</a:t>
            </a:r>
          </a:p>
          <a:p>
            <a:pPr algn="ctr"/>
            <a:r>
              <a:rPr lang="en-US" dirty="0" smtClean="0">
                <a:latin typeface="Colonna MT" panose="04020805060202030203" pitchFamily="82" charset="0"/>
              </a:rPr>
              <a:t>By Stan Barker, Chaplain</a:t>
            </a:r>
            <a:endParaRPr lang="en-US" dirty="0">
              <a:latin typeface="Colonna MT" panose="04020805060202030203" pitchFamily="82" charset="0"/>
            </a:endParaRPr>
          </a:p>
        </p:txBody>
      </p:sp>
      <p:sp>
        <p:nvSpPr>
          <p:cNvPr id="6" name="TextBox 5"/>
          <p:cNvSpPr txBox="1"/>
          <p:nvPr/>
        </p:nvSpPr>
        <p:spPr>
          <a:xfrm>
            <a:off x="3802744" y="1455177"/>
            <a:ext cx="2442708" cy="1754326"/>
          </a:xfrm>
          <a:prstGeom prst="rect">
            <a:avLst/>
          </a:prstGeom>
          <a:noFill/>
        </p:spPr>
        <p:txBody>
          <a:bodyPr wrap="square" rtlCol="0">
            <a:spAutoFit/>
          </a:bodyPr>
          <a:lstStyle/>
          <a:p>
            <a:pPr algn="just"/>
            <a:r>
              <a:rPr lang="en-US" sz="1200" dirty="0"/>
              <a:t>The weather and calendar tells us that winter is really here.  In fact, weather personnel inform us that we have had more snow here than we have experienced since the winter of 1984-85.  This weather is causing water problems in the basements for some people.</a:t>
            </a:r>
          </a:p>
          <a:p>
            <a:r>
              <a:rPr lang="en-US" sz="1200" dirty="0"/>
              <a:t> </a:t>
            </a:r>
          </a:p>
        </p:txBody>
      </p:sp>
      <p:sp>
        <p:nvSpPr>
          <p:cNvPr id="7" name="TextBox 6"/>
          <p:cNvSpPr txBox="1"/>
          <p:nvPr/>
        </p:nvSpPr>
        <p:spPr>
          <a:xfrm>
            <a:off x="3802743" y="2525485"/>
            <a:ext cx="3396343" cy="6924973"/>
          </a:xfrm>
          <a:prstGeom prst="rect">
            <a:avLst/>
          </a:prstGeom>
          <a:noFill/>
        </p:spPr>
        <p:txBody>
          <a:bodyPr wrap="square" rtlCol="0">
            <a:spAutoFit/>
          </a:bodyPr>
          <a:lstStyle/>
          <a:p>
            <a:endParaRPr lang="en-US" dirty="0"/>
          </a:p>
          <a:p>
            <a:r>
              <a:rPr lang="en-US" dirty="0"/>
              <a:t> </a:t>
            </a:r>
          </a:p>
          <a:p>
            <a:pPr algn="just"/>
            <a:r>
              <a:rPr lang="en-US" sz="1200" dirty="0"/>
              <a:t>February 14 is of course a special day in which we should recognize our loved ones. This is St. Valentine’s Day.</a:t>
            </a:r>
          </a:p>
          <a:p>
            <a:pPr algn="just"/>
            <a:r>
              <a:rPr lang="en-US" sz="1200" dirty="0"/>
              <a:t> </a:t>
            </a:r>
          </a:p>
          <a:p>
            <a:pPr algn="just"/>
            <a:r>
              <a:rPr lang="en-US" sz="1200" dirty="0"/>
              <a:t>Two days in the history of our country which should be noted are February 12, the birth date of Abraham Lincoln, and February 22, the birthday of the Father of our Country, George Washington.  We hope appropriate steps will be taken so that the history of our country will be preserved as our founding fathers wanted.</a:t>
            </a:r>
          </a:p>
          <a:p>
            <a:pPr algn="just"/>
            <a:r>
              <a:rPr lang="en-US" sz="1200" dirty="0"/>
              <a:t> </a:t>
            </a:r>
          </a:p>
          <a:p>
            <a:pPr algn="just"/>
            <a:r>
              <a:rPr lang="en-US" sz="1200" dirty="0"/>
              <a:t>Sunday, January 8 marked a special day for El </a:t>
            </a:r>
            <a:r>
              <a:rPr lang="en-US" sz="1200" dirty="0" err="1"/>
              <a:t>Korah</a:t>
            </a:r>
            <a:r>
              <a:rPr lang="en-US" sz="1200" dirty="0"/>
              <a:t> Shrine.  The Officers and Divan Members for 2017 were installed.  The weather was not favorable, but the Installation was held. Mike </a:t>
            </a:r>
            <a:r>
              <a:rPr lang="en-US" sz="1200" dirty="0" err="1"/>
              <a:t>Y</a:t>
            </a:r>
            <a:r>
              <a:rPr lang="en-US" sz="1200" dirty="0" err="1" smtClean="0"/>
              <a:t>avno</a:t>
            </a:r>
            <a:r>
              <a:rPr lang="en-US" sz="1200" dirty="0" smtClean="0"/>
              <a:t> </a:t>
            </a:r>
            <a:r>
              <a:rPr lang="en-US" sz="1200" dirty="0"/>
              <a:t>was installed </a:t>
            </a:r>
            <a:r>
              <a:rPr lang="en-US" sz="1200" dirty="0" smtClean="0"/>
              <a:t>as </a:t>
            </a:r>
            <a:r>
              <a:rPr lang="en-US" sz="1200" dirty="0"/>
              <a:t>Potentate for El </a:t>
            </a:r>
            <a:r>
              <a:rPr lang="en-US" sz="1200" dirty="0" err="1"/>
              <a:t>Korah</a:t>
            </a:r>
            <a:r>
              <a:rPr lang="en-US" sz="1200" dirty="0"/>
              <a:t> Shrine for the year 2017, and the rest of the Divan members were installed as well.  A reception was held for all present.</a:t>
            </a:r>
          </a:p>
          <a:p>
            <a:pPr algn="just"/>
            <a:r>
              <a:rPr lang="en-US" sz="1200" dirty="0"/>
              <a:t> </a:t>
            </a:r>
          </a:p>
          <a:p>
            <a:pPr algn="just"/>
            <a:r>
              <a:rPr lang="en-US" sz="1200" dirty="0"/>
              <a:t>If anyone knows persons who need the attention of the Chaplain, please notify Noble Stan Barker, Chaplain for 2017.</a:t>
            </a:r>
          </a:p>
          <a:p>
            <a:pPr algn="just"/>
            <a:r>
              <a:rPr lang="en-US" sz="1200" dirty="0"/>
              <a:t> </a:t>
            </a:r>
          </a:p>
          <a:p>
            <a:pPr algn="just"/>
            <a:r>
              <a:rPr lang="en-US" sz="1200" dirty="0"/>
              <a:t>As we are beginning a new year, let us remember Genesis, Chapter 1, Verse 1</a:t>
            </a:r>
            <a:r>
              <a:rPr lang="en-US" sz="1200" dirty="0" smtClean="0"/>
              <a:t>,</a:t>
            </a:r>
          </a:p>
          <a:p>
            <a:pPr algn="just"/>
            <a:endParaRPr lang="en-US" sz="1200" dirty="0"/>
          </a:p>
          <a:p>
            <a:pPr algn="just"/>
            <a:r>
              <a:rPr lang="en-US" sz="1200" dirty="0" smtClean="0">
                <a:latin typeface="AR JULIAN" panose="02000000000000000000" pitchFamily="2" charset="0"/>
              </a:rPr>
              <a:t> </a:t>
            </a:r>
            <a:r>
              <a:rPr lang="en-US" sz="1200" dirty="0">
                <a:latin typeface="AR JULIAN" panose="02000000000000000000" pitchFamily="2" charset="0"/>
              </a:rPr>
              <a:t>‘In the beginning God created the Heaven and the Earth.”  Let us all share in being less critical and more forgiving  and understanding throughout the new year of 2017. </a:t>
            </a:r>
          </a:p>
          <a:p>
            <a:pPr algn="just"/>
            <a:r>
              <a:rPr lang="en-US" sz="1200" dirty="0"/>
              <a:t> </a:t>
            </a:r>
          </a:p>
          <a:p>
            <a:pPr algn="just"/>
            <a:r>
              <a:rPr lang="en-US" sz="1200" dirty="0"/>
              <a:t>SHALOM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7989" y="661003"/>
            <a:ext cx="1134534" cy="1588347"/>
          </a:xfrm>
          <a:prstGeom prst="rect">
            <a:avLst/>
          </a:prstGeom>
        </p:spPr>
      </p:pic>
      <p:sp>
        <p:nvSpPr>
          <p:cNvPr id="9" name="TextBox 8"/>
          <p:cNvSpPr txBox="1"/>
          <p:nvPr/>
        </p:nvSpPr>
        <p:spPr>
          <a:xfrm>
            <a:off x="116114" y="537029"/>
            <a:ext cx="2191657" cy="553998"/>
          </a:xfrm>
          <a:prstGeom prst="rect">
            <a:avLst/>
          </a:prstGeom>
          <a:noFill/>
        </p:spPr>
        <p:txBody>
          <a:bodyPr wrap="square" rtlCol="0">
            <a:spAutoFit/>
          </a:bodyPr>
          <a:lstStyle/>
          <a:p>
            <a:pPr algn="ctr"/>
            <a:r>
              <a:rPr lang="en-US" dirty="0" smtClean="0">
                <a:latin typeface="Mongolian Baiti" panose="03000500000000000000" pitchFamily="66" charset="0"/>
                <a:cs typeface="Mongolian Baiti" panose="03000500000000000000" pitchFamily="66" charset="0"/>
              </a:rPr>
              <a:t>Potentate’s Message</a:t>
            </a:r>
          </a:p>
          <a:p>
            <a:pPr algn="ctr"/>
            <a:r>
              <a:rPr lang="en-US" sz="1200" dirty="0" smtClean="0">
                <a:latin typeface="Mongolian Baiti" panose="03000500000000000000" pitchFamily="66" charset="0"/>
                <a:cs typeface="Mongolian Baiti" panose="03000500000000000000" pitchFamily="66" charset="0"/>
              </a:rPr>
              <a:t>By Mike </a:t>
            </a:r>
            <a:r>
              <a:rPr lang="en-US" sz="1200" dirty="0" err="1" smtClean="0">
                <a:latin typeface="Mongolian Baiti" panose="03000500000000000000" pitchFamily="66" charset="0"/>
                <a:cs typeface="Mongolian Baiti" panose="03000500000000000000" pitchFamily="66" charset="0"/>
              </a:rPr>
              <a:t>Yavno</a:t>
            </a:r>
            <a:endParaRPr lang="en-US" sz="1200" dirty="0">
              <a:latin typeface="Mongolian Baiti" panose="03000500000000000000" pitchFamily="66" charset="0"/>
              <a:cs typeface="Mongolian Baiti" panose="03000500000000000000" pitchFamily="66" charset="0"/>
            </a:endParaRPr>
          </a:p>
        </p:txBody>
      </p:sp>
      <p:sp>
        <p:nvSpPr>
          <p:cNvPr id="10" name="TextBox 9"/>
          <p:cNvSpPr txBox="1"/>
          <p:nvPr/>
        </p:nvSpPr>
        <p:spPr>
          <a:xfrm>
            <a:off x="116114" y="1162050"/>
            <a:ext cx="2301874" cy="1384995"/>
          </a:xfrm>
          <a:prstGeom prst="rect">
            <a:avLst/>
          </a:prstGeom>
          <a:noFill/>
        </p:spPr>
        <p:txBody>
          <a:bodyPr wrap="square" rtlCol="0">
            <a:spAutoFit/>
          </a:bodyPr>
          <a:lstStyle/>
          <a:p>
            <a:pPr algn="just"/>
            <a:r>
              <a:rPr lang="en-US" sz="1200" dirty="0" smtClean="0">
                <a:cs typeface="Mongolian Baiti" panose="03000500000000000000" pitchFamily="66" charset="0"/>
              </a:rPr>
              <a:t>First off, I want to say thank you for allowing me to be your Potentate for 2017.  I most respectfully and humbly accept the honor that you have bestowed on me.  I am your humble servant.</a:t>
            </a:r>
            <a:endParaRPr lang="en-US" sz="1200" dirty="0">
              <a:cs typeface="Mongolian Baiti" panose="03000500000000000000" pitchFamily="66" charset="0"/>
            </a:endParaRPr>
          </a:p>
        </p:txBody>
      </p:sp>
      <p:sp>
        <p:nvSpPr>
          <p:cNvPr id="11" name="TextBox 10"/>
          <p:cNvSpPr txBox="1"/>
          <p:nvPr/>
        </p:nvSpPr>
        <p:spPr>
          <a:xfrm>
            <a:off x="116113" y="2547045"/>
            <a:ext cx="3436410" cy="6740307"/>
          </a:xfrm>
          <a:prstGeom prst="rect">
            <a:avLst/>
          </a:prstGeom>
          <a:noFill/>
        </p:spPr>
        <p:txBody>
          <a:bodyPr wrap="square" rtlCol="0">
            <a:spAutoFit/>
          </a:bodyPr>
          <a:lstStyle/>
          <a:p>
            <a:pPr algn="just"/>
            <a:r>
              <a:rPr lang="en-US" sz="1200" dirty="0" smtClean="0">
                <a:cs typeface="Mongolian Baiti" panose="03000500000000000000" pitchFamily="66" charset="0"/>
              </a:rPr>
              <a:t>Lady Carol and I are dedicated to making 2017 a great year.  To that end, we and the Divan have a mutual goal to work together, grow the organization, have fun, and take care of our “Shriner Kids.”</a:t>
            </a:r>
          </a:p>
          <a:p>
            <a:pPr algn="just"/>
            <a:endParaRPr lang="en-US" sz="1200" dirty="0" smtClean="0">
              <a:cs typeface="Mongolian Baiti" panose="03000500000000000000" pitchFamily="66" charset="0"/>
            </a:endParaRPr>
          </a:p>
          <a:p>
            <a:pPr algn="just"/>
            <a:r>
              <a:rPr lang="en-US" sz="1200" dirty="0" smtClean="0">
                <a:cs typeface="Mongolian Baiti" panose="03000500000000000000" pitchFamily="66" charset="0"/>
              </a:rPr>
              <a:t>My goal is to foster an organization where your elected and appointed Divan work in harmony, in a combined effort to make El </a:t>
            </a:r>
            <a:r>
              <a:rPr lang="en-US" sz="1200" dirty="0" err="1" smtClean="0">
                <a:cs typeface="Mongolian Baiti" panose="03000500000000000000" pitchFamily="66" charset="0"/>
              </a:rPr>
              <a:t>Korah</a:t>
            </a:r>
            <a:r>
              <a:rPr lang="en-US" sz="1200" dirty="0" smtClean="0">
                <a:cs typeface="Mongolian Baiti" panose="03000500000000000000" pitchFamily="66" charset="0"/>
              </a:rPr>
              <a:t> better, while we enjoy real camaraderie.  In addition, we want to leave the organization financially sound and ready for the Potentate of 2018.  I also have a personal goal, and that is to see one young man about 7 or 8 years old raise his hand and say, “I want to be a Shriner!”</a:t>
            </a:r>
          </a:p>
          <a:p>
            <a:pPr algn="just"/>
            <a:endParaRPr lang="en-US" sz="1200" dirty="0">
              <a:cs typeface="Mongolian Baiti" panose="03000500000000000000" pitchFamily="66" charset="0"/>
            </a:endParaRPr>
          </a:p>
          <a:p>
            <a:pPr algn="just"/>
            <a:r>
              <a:rPr lang="en-US" sz="1200" dirty="0" smtClean="0">
                <a:cs typeface="Mongolian Baiti" panose="03000500000000000000" pitchFamily="66" charset="0"/>
              </a:rPr>
              <a:t>You will see numerous communications in the coming months.  We want everyone to know what is going on and be a part of the many events that will be taking place during the year.  </a:t>
            </a:r>
          </a:p>
          <a:p>
            <a:pPr algn="just"/>
            <a:endParaRPr lang="en-US" sz="1200" dirty="0">
              <a:cs typeface="Mongolian Baiti" panose="03000500000000000000" pitchFamily="66" charset="0"/>
            </a:endParaRPr>
          </a:p>
          <a:p>
            <a:pPr algn="just"/>
            <a:r>
              <a:rPr lang="en-US" sz="1200" dirty="0" smtClean="0">
                <a:cs typeface="Mongolian Baiti" panose="03000500000000000000" pitchFamily="66" charset="0"/>
              </a:rPr>
              <a:t>We are currently working on the 2017 Directory, with a goal to have it available by the second week of February.</a:t>
            </a:r>
          </a:p>
          <a:p>
            <a:pPr algn="just"/>
            <a:endParaRPr lang="en-US" sz="1200" dirty="0">
              <a:cs typeface="Mongolian Baiti" panose="03000500000000000000" pitchFamily="66" charset="0"/>
            </a:endParaRPr>
          </a:p>
          <a:p>
            <a:pPr algn="just"/>
            <a:r>
              <a:rPr lang="en-US" sz="1200" dirty="0" smtClean="0">
                <a:cs typeface="Mongolian Baiti" panose="03000500000000000000" pitchFamily="66" charset="0"/>
              </a:rPr>
              <a:t>My office door will always be open when I am at the temple.  It will be closed only in the event of a meeting or private phone call.  Please drop in for a minute if you have occasion to be at the temple when I am there.</a:t>
            </a:r>
          </a:p>
          <a:p>
            <a:pPr algn="just"/>
            <a:endParaRPr lang="en-US" sz="1200" dirty="0">
              <a:cs typeface="Mongolian Baiti" panose="03000500000000000000" pitchFamily="66" charset="0"/>
            </a:endParaRPr>
          </a:p>
          <a:p>
            <a:pPr algn="just"/>
            <a:r>
              <a:rPr lang="en-US" sz="1200" dirty="0" smtClean="0">
                <a:cs typeface="Mongolian Baiti" panose="03000500000000000000" pitchFamily="66" charset="0"/>
              </a:rPr>
              <a:t>Fraternally,</a:t>
            </a:r>
          </a:p>
          <a:p>
            <a:pPr algn="just"/>
            <a:endParaRPr lang="en-US" sz="1200" dirty="0">
              <a:cs typeface="Mongolian Baiti" panose="03000500000000000000" pitchFamily="66" charset="0"/>
            </a:endParaRPr>
          </a:p>
          <a:p>
            <a:pPr algn="just"/>
            <a:r>
              <a:rPr lang="en-US" sz="1200" dirty="0" smtClean="0">
                <a:cs typeface="Mongolian Baiti" panose="03000500000000000000" pitchFamily="66" charset="0"/>
              </a:rPr>
              <a:t>Michael G. </a:t>
            </a:r>
            <a:r>
              <a:rPr lang="en-US" sz="1200" dirty="0" err="1" smtClean="0">
                <a:cs typeface="Mongolian Baiti" panose="03000500000000000000" pitchFamily="66" charset="0"/>
              </a:rPr>
              <a:t>Yavno</a:t>
            </a:r>
            <a:r>
              <a:rPr lang="en-US" sz="1200" dirty="0" smtClean="0">
                <a:cs typeface="Mongolian Baiti" panose="03000500000000000000" pitchFamily="66" charset="0"/>
              </a:rPr>
              <a:t> (&amp; Lady Carol)</a:t>
            </a:r>
          </a:p>
          <a:p>
            <a:pPr algn="just"/>
            <a:r>
              <a:rPr lang="en-US" sz="1200" dirty="0" smtClean="0">
                <a:cs typeface="Mongolian Baiti" panose="03000500000000000000" pitchFamily="66" charset="0"/>
              </a:rPr>
              <a:t>Potentate 2017</a:t>
            </a:r>
          </a:p>
          <a:p>
            <a:pPr algn="just"/>
            <a:r>
              <a:rPr lang="en-US" sz="1200" dirty="0" smtClean="0">
                <a:cs typeface="Mongolian Baiti" panose="03000500000000000000" pitchFamily="66" charset="0"/>
              </a:rPr>
              <a:t>El </a:t>
            </a:r>
            <a:r>
              <a:rPr lang="en-US" sz="1200" dirty="0" err="1" smtClean="0">
                <a:cs typeface="Mongolian Baiti" panose="03000500000000000000" pitchFamily="66" charset="0"/>
              </a:rPr>
              <a:t>Korah</a:t>
            </a:r>
            <a:r>
              <a:rPr lang="en-US" sz="1200" dirty="0" smtClean="0">
                <a:cs typeface="Mongolian Baiti" panose="03000500000000000000" pitchFamily="66" charset="0"/>
              </a:rPr>
              <a:t> Shriners </a:t>
            </a:r>
            <a:endParaRPr lang="en-US" sz="1200" dirty="0">
              <a:cs typeface="Mongolian Baiti" panose="03000500000000000000" pitchFamily="66" charset="0"/>
            </a:endParaRPr>
          </a:p>
        </p:txBody>
      </p:sp>
    </p:spTree>
    <p:extLst>
      <p:ext uri="{BB962C8B-B14F-4D97-AF65-F5344CB8AC3E}">
        <p14:creationId xmlns:p14="http://schemas.microsoft.com/office/powerpoint/2010/main" val="16817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419100"/>
          </a:xfrm>
          <a:ln>
            <a:solidFill>
              <a:schemeClr val="accent1"/>
            </a:solidFill>
          </a:ln>
        </p:spPr>
        <p:txBody>
          <a:bodyPr>
            <a:normAutofit/>
          </a:bodyPr>
          <a:lstStyle/>
          <a:p>
            <a:r>
              <a:rPr lang="en-US" sz="1600" dirty="0" smtClean="0">
                <a:latin typeface="+mn-lt"/>
              </a:rPr>
              <a:t>Page                                                         DESERT DUST                                    FEBRUARY 2017</a:t>
            </a:r>
            <a:endParaRPr lang="en-US" sz="1600" dirty="0">
              <a:latin typeface="+mn-lt"/>
            </a:endParaRPr>
          </a:p>
        </p:txBody>
      </p:sp>
      <p:sp>
        <p:nvSpPr>
          <p:cNvPr id="3" name="Slide Number Placeholder 2"/>
          <p:cNvSpPr>
            <a:spLocks noGrp="1"/>
          </p:cNvSpPr>
          <p:nvPr>
            <p:ph type="sldNum" sz="quarter" idx="12"/>
          </p:nvPr>
        </p:nvSpPr>
        <p:spPr>
          <a:xfrm>
            <a:off x="0" y="1"/>
            <a:ext cx="800100" cy="419100"/>
          </a:xfrm>
        </p:spPr>
        <p:txBody>
          <a:bodyPr/>
          <a:lstStyle/>
          <a:p>
            <a:fld id="{031CF6D6-C730-435F-A1C6-8366F7EF891A}" type="slidenum">
              <a:rPr lang="en-US" sz="1600" smtClean="0"/>
              <a:t>4</a:t>
            </a:fld>
            <a:endParaRPr lang="en-US" sz="1600" dirty="0"/>
          </a:p>
        </p:txBody>
      </p:sp>
      <p:pic>
        <p:nvPicPr>
          <p:cNvPr id="4" name="Picture 3"/>
          <p:cNvPicPr/>
          <p:nvPr/>
        </p:nvPicPr>
        <p:blipFill rotWithShape="1">
          <a:blip r:embed="rId3"/>
          <a:srcRect l="63302" t="18244" r="5448" b="25883"/>
          <a:stretch/>
        </p:blipFill>
        <p:spPr bwMode="auto">
          <a:xfrm>
            <a:off x="0" y="528865"/>
            <a:ext cx="1857375" cy="18669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046514" y="528865"/>
            <a:ext cx="5152572" cy="461665"/>
          </a:xfrm>
          <a:prstGeom prst="rect">
            <a:avLst/>
          </a:prstGeom>
          <a:noFill/>
        </p:spPr>
        <p:txBody>
          <a:bodyPr wrap="square" rtlCol="0">
            <a:spAutoFit/>
          </a:bodyPr>
          <a:lstStyle/>
          <a:p>
            <a:pPr algn="ctr"/>
            <a:r>
              <a:rPr lang="en-US" sz="2400" dirty="0" smtClean="0">
                <a:latin typeface="Script MT Bold" panose="03040602040607080904" pitchFamily="66" charset="0"/>
              </a:rPr>
              <a:t>Portland Shrine Hospital Report</a:t>
            </a:r>
            <a:endParaRPr lang="en-US" sz="2400" dirty="0">
              <a:latin typeface="Script MT Bold" panose="03040602040607080904" pitchFamily="66" charset="0"/>
            </a:endParaRPr>
          </a:p>
        </p:txBody>
      </p:sp>
      <p:sp>
        <p:nvSpPr>
          <p:cNvPr id="6" name="TextBox 5"/>
          <p:cNvSpPr txBox="1"/>
          <p:nvPr/>
        </p:nvSpPr>
        <p:spPr>
          <a:xfrm>
            <a:off x="2046514" y="1293037"/>
            <a:ext cx="5152572" cy="1200329"/>
          </a:xfrm>
          <a:prstGeom prst="rect">
            <a:avLst/>
          </a:prstGeom>
          <a:noFill/>
        </p:spPr>
        <p:txBody>
          <a:bodyPr wrap="square" rtlCol="0">
            <a:spAutoFit/>
          </a:bodyPr>
          <a:lstStyle/>
          <a:p>
            <a:r>
              <a:rPr lang="en-US" sz="1200" dirty="0"/>
              <a:t>The Portland Shrine Hospital had a very successful 2016.  Total surgeries, inpatient days, and outpatient visits increased over last year.  Dr. </a:t>
            </a:r>
            <a:r>
              <a:rPr lang="en-US" sz="1200" dirty="0" err="1"/>
              <a:t>Krister</a:t>
            </a:r>
            <a:r>
              <a:rPr lang="en-US" sz="1200" dirty="0"/>
              <a:t> </a:t>
            </a:r>
            <a:r>
              <a:rPr lang="en-US" sz="1200" dirty="0" err="1"/>
              <a:t>Freese</a:t>
            </a:r>
            <a:r>
              <a:rPr lang="en-US" sz="1200" dirty="0"/>
              <a:t>, MD, joined the hospital late this year and is already making a significant impact with his focus on hand and upper extremity surgeries.  The Providence agreement is fully implemented and allows us to be partners with the largest hospital system in Oregon.</a:t>
            </a:r>
          </a:p>
        </p:txBody>
      </p:sp>
      <p:sp>
        <p:nvSpPr>
          <p:cNvPr id="7" name="TextBox 6"/>
          <p:cNvSpPr txBox="1"/>
          <p:nvPr/>
        </p:nvSpPr>
        <p:spPr>
          <a:xfrm>
            <a:off x="188686" y="2590968"/>
            <a:ext cx="7010400" cy="1754326"/>
          </a:xfrm>
          <a:prstGeom prst="rect">
            <a:avLst/>
          </a:prstGeom>
          <a:noFill/>
        </p:spPr>
        <p:txBody>
          <a:bodyPr wrap="square" rtlCol="0">
            <a:spAutoFit/>
          </a:bodyPr>
          <a:lstStyle/>
          <a:p>
            <a:r>
              <a:rPr lang="en-US" sz="1200" dirty="0"/>
              <a:t>Noble Len Wyllie from Penticton, BC returned as Chair of the Portland Board of Governors this year.  Dave </a:t>
            </a:r>
            <a:r>
              <a:rPr lang="en-US" sz="1200" dirty="0" err="1"/>
              <a:t>Worel</a:t>
            </a:r>
            <a:r>
              <a:rPr lang="en-US" sz="1200" dirty="0"/>
              <a:t> from Al </a:t>
            </a:r>
            <a:r>
              <a:rPr lang="en-US" sz="1200" dirty="0" err="1"/>
              <a:t>Aska</a:t>
            </a:r>
            <a:r>
              <a:rPr lang="en-US" sz="1200" dirty="0"/>
              <a:t> Shrine in Anchorage is the Vice Chair, and Ron Eggers is Treasurer.  From El </a:t>
            </a:r>
            <a:r>
              <a:rPr lang="en-US" sz="1200" dirty="0" err="1"/>
              <a:t>Korah</a:t>
            </a:r>
            <a:r>
              <a:rPr lang="en-US" sz="1200" dirty="0"/>
              <a:t> Shrine, Dave Triplett will be serving as Vice Chair of the Credentials Committee for 2017 and Rick Holloway will chair the New Services Development Committee and serve on the Nominating Committee.</a:t>
            </a:r>
          </a:p>
          <a:p>
            <a:r>
              <a:rPr lang="en-US" sz="1200" dirty="0"/>
              <a:t> </a:t>
            </a:r>
          </a:p>
          <a:p>
            <a:r>
              <a:rPr lang="en-US" sz="1200" dirty="0"/>
              <a:t>There will be additional vacancies on the Board of Governors later this year, and we will be seeking Nobles in good standing who are able to contribute to the success of the Portland Hospital.  Please contact Dave Triplett or Rick Holloway for more information on the Portland Hospital and what it means to be a member of the Board of Governors.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95" y="4567633"/>
            <a:ext cx="2148155" cy="3219829"/>
          </a:xfrm>
          <a:prstGeom prst="rect">
            <a:avLst/>
          </a:prstGeom>
        </p:spPr>
      </p:pic>
      <p:sp>
        <p:nvSpPr>
          <p:cNvPr id="9" name="TextBox 8"/>
          <p:cNvSpPr txBox="1"/>
          <p:nvPr/>
        </p:nvSpPr>
        <p:spPr>
          <a:xfrm>
            <a:off x="261670" y="7787462"/>
            <a:ext cx="2319605" cy="1631216"/>
          </a:xfrm>
          <a:prstGeom prst="rect">
            <a:avLst/>
          </a:prstGeom>
          <a:noFill/>
        </p:spPr>
        <p:txBody>
          <a:bodyPr wrap="square" rtlCol="0">
            <a:spAutoFit/>
          </a:bodyPr>
          <a:lstStyle/>
          <a:p>
            <a:pPr algn="ctr"/>
            <a:r>
              <a:rPr lang="en-US" sz="2000" b="1" dirty="0" smtClean="0"/>
              <a:t>Imperial Potentate Chris Smith and your 2017 El </a:t>
            </a:r>
            <a:r>
              <a:rPr lang="en-US" sz="2000" b="1" dirty="0" err="1" smtClean="0"/>
              <a:t>Korah</a:t>
            </a:r>
            <a:r>
              <a:rPr lang="en-US" sz="2000" b="1" dirty="0" smtClean="0"/>
              <a:t> Potentate </a:t>
            </a:r>
          </a:p>
          <a:p>
            <a:pPr algn="ctr"/>
            <a:r>
              <a:rPr lang="en-US" sz="2000" b="1" dirty="0" smtClean="0"/>
              <a:t>Mike </a:t>
            </a:r>
            <a:r>
              <a:rPr lang="en-US" sz="2000" b="1" dirty="0" err="1" smtClean="0"/>
              <a:t>Yavno</a:t>
            </a:r>
            <a:endParaRPr lang="en-US" sz="2000" b="1" dirty="0"/>
          </a:p>
        </p:txBody>
      </p:sp>
      <p:sp>
        <p:nvSpPr>
          <p:cNvPr id="10" name="TextBox 9"/>
          <p:cNvSpPr txBox="1"/>
          <p:nvPr/>
        </p:nvSpPr>
        <p:spPr>
          <a:xfrm>
            <a:off x="2914650" y="4438529"/>
            <a:ext cx="4038600" cy="50783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8575">
            <a:solidFill>
              <a:srgbClr val="FF0000"/>
            </a:solidFill>
          </a:ln>
        </p:spPr>
        <p:txBody>
          <a:bodyPr wrap="square" rtlCol="0">
            <a:spAutoFit/>
          </a:bodyPr>
          <a:lstStyle/>
          <a:p>
            <a:pPr algn="ctr"/>
            <a:r>
              <a:rPr lang="en-US" sz="2000" dirty="0" smtClean="0">
                <a:latin typeface="Lucida Calligraphy" panose="03010101010101010101" pitchFamily="66" charset="0"/>
              </a:rPr>
              <a:t>Notice of Stated Meeting</a:t>
            </a:r>
          </a:p>
          <a:p>
            <a:pPr algn="ctr"/>
            <a:r>
              <a:rPr lang="en-US" sz="2000" dirty="0" smtClean="0">
                <a:latin typeface="Lucida Calligraphy" panose="03010101010101010101" pitchFamily="66" charset="0"/>
              </a:rPr>
              <a:t>And</a:t>
            </a:r>
          </a:p>
          <a:p>
            <a:pPr algn="ctr"/>
            <a:r>
              <a:rPr lang="en-US" sz="2000" dirty="0" smtClean="0">
                <a:latin typeface="Lucida Calligraphy" panose="03010101010101010101" pitchFamily="66" charset="0"/>
              </a:rPr>
              <a:t>Election of Oriental Guide</a:t>
            </a:r>
          </a:p>
          <a:p>
            <a:pPr algn="ctr"/>
            <a:endParaRPr lang="en-US" sz="2000" dirty="0">
              <a:latin typeface="Lucida Calligraphy" panose="03010101010101010101" pitchFamily="66" charset="0"/>
            </a:endParaRPr>
          </a:p>
          <a:p>
            <a:pPr algn="ctr"/>
            <a:r>
              <a:rPr lang="en-US" sz="1600" dirty="0" smtClean="0">
                <a:latin typeface="Comic Sans MS" panose="030F0702030302020204" pitchFamily="66" charset="0"/>
              </a:rPr>
              <a:t>Wednesday, March 8, 2017</a:t>
            </a:r>
          </a:p>
          <a:p>
            <a:pPr algn="ctr"/>
            <a:r>
              <a:rPr lang="en-US" sz="1600" dirty="0" smtClean="0">
                <a:latin typeface="Comic Sans MS" panose="030F0702030302020204" pitchFamily="66" charset="0"/>
              </a:rPr>
              <a:t>El </a:t>
            </a:r>
            <a:r>
              <a:rPr lang="en-US" sz="1600" dirty="0" err="1" smtClean="0">
                <a:latin typeface="Comic Sans MS" panose="030F0702030302020204" pitchFamily="66" charset="0"/>
              </a:rPr>
              <a:t>Korah</a:t>
            </a:r>
            <a:r>
              <a:rPr lang="en-US" sz="1600" dirty="0" smtClean="0">
                <a:latin typeface="Comic Sans MS" panose="030F0702030302020204" pitchFamily="66" charset="0"/>
              </a:rPr>
              <a:t> Shrine</a:t>
            </a:r>
          </a:p>
          <a:p>
            <a:pPr algn="ctr"/>
            <a:r>
              <a:rPr lang="en-US" sz="1600" dirty="0" smtClean="0">
                <a:latin typeface="Comic Sans MS" panose="030F0702030302020204" pitchFamily="66" charset="0"/>
              </a:rPr>
              <a:t>1118 W. Idaho, Boise, ID</a:t>
            </a:r>
          </a:p>
          <a:p>
            <a:pPr algn="ctr"/>
            <a:endParaRPr lang="en-US" sz="1600" dirty="0">
              <a:latin typeface="Comic Sans MS" panose="030F0702030302020204" pitchFamily="66" charset="0"/>
            </a:endParaRPr>
          </a:p>
          <a:p>
            <a:pPr algn="ctr"/>
            <a:r>
              <a:rPr lang="en-US" sz="1600" i="1" dirty="0" smtClean="0">
                <a:latin typeface="Comic Sans MS" panose="030F0702030302020204" pitchFamily="66" charset="0"/>
              </a:rPr>
              <a:t>Social Hour 6:00 pm</a:t>
            </a:r>
          </a:p>
          <a:p>
            <a:pPr algn="ctr"/>
            <a:r>
              <a:rPr lang="en-US" sz="1600" i="1" dirty="0" smtClean="0">
                <a:latin typeface="Comic Sans MS" panose="030F0702030302020204" pitchFamily="66" charset="0"/>
              </a:rPr>
              <a:t>Dinner 6:30 pm</a:t>
            </a:r>
          </a:p>
          <a:p>
            <a:pPr algn="ctr"/>
            <a:r>
              <a:rPr lang="en-US" sz="1600" i="1" dirty="0" smtClean="0">
                <a:latin typeface="Comic Sans MS" panose="030F0702030302020204" pitchFamily="66" charset="0"/>
              </a:rPr>
              <a:t>Meeting 7:30 pm</a:t>
            </a:r>
          </a:p>
          <a:p>
            <a:pPr algn="ctr"/>
            <a:endParaRPr lang="en-US" sz="1600" i="1" dirty="0">
              <a:latin typeface="Comic Sans MS" panose="030F0702030302020204" pitchFamily="66" charset="0"/>
            </a:endParaRPr>
          </a:p>
          <a:p>
            <a:pPr algn="ctr"/>
            <a:r>
              <a:rPr lang="en-US" sz="1600" i="1" dirty="0" smtClean="0">
                <a:latin typeface="Comic Sans MS" panose="030F0702030302020204" pitchFamily="66" charset="0"/>
              </a:rPr>
              <a:t>Your dues card will be required at the door.  Should you have any questions, please contact the Recorders office at 208-343-0571</a:t>
            </a:r>
          </a:p>
          <a:p>
            <a:pPr algn="ctr"/>
            <a:endParaRPr lang="en-US" sz="1600" i="1" dirty="0">
              <a:latin typeface="Comic Sans MS" panose="030F0702030302020204" pitchFamily="66" charset="0"/>
            </a:endParaRPr>
          </a:p>
          <a:p>
            <a:pPr algn="ctr"/>
            <a:r>
              <a:rPr lang="en-US" sz="1600" i="1" dirty="0" smtClean="0">
                <a:latin typeface="Comic Sans MS" panose="030F0702030302020204" pitchFamily="66" charset="0"/>
              </a:rPr>
              <a:t>Your attendance is encouraged!</a:t>
            </a:r>
          </a:p>
          <a:p>
            <a:pPr algn="ctr"/>
            <a:endParaRPr lang="en-US" sz="2000" i="1" dirty="0">
              <a:latin typeface="Comic Sans MS" panose="030F0702030302020204" pitchFamily="66" charset="0"/>
            </a:endParaRPr>
          </a:p>
        </p:txBody>
      </p:sp>
    </p:spTree>
    <p:extLst>
      <p:ext uri="{BB962C8B-B14F-4D97-AF65-F5344CB8AC3E}">
        <p14:creationId xmlns:p14="http://schemas.microsoft.com/office/powerpoint/2010/main" val="272392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 y="219076"/>
            <a:ext cx="6838950" cy="6229350"/>
          </a:xfrm>
          <a:prstGeom prst="rect">
            <a:avLst/>
          </a:prstGeom>
        </p:spPr>
      </p:pic>
      <p:sp>
        <p:nvSpPr>
          <p:cNvPr id="2" name="Title 1"/>
          <p:cNvSpPr>
            <a:spLocks noGrp="1"/>
          </p:cNvSpPr>
          <p:nvPr>
            <p:ph type="title"/>
          </p:nvPr>
        </p:nvSpPr>
        <p:spPr>
          <a:xfrm>
            <a:off x="0" y="0"/>
            <a:ext cx="7315200" cy="419100"/>
          </a:xfrm>
          <a:ln>
            <a:solidFill>
              <a:schemeClr val="accent1"/>
            </a:solidFill>
          </a:ln>
        </p:spPr>
        <p:txBody>
          <a:bodyPr>
            <a:normAutofit/>
          </a:bodyPr>
          <a:lstStyle/>
          <a:p>
            <a:r>
              <a:rPr lang="en-US" sz="1600" dirty="0" smtClean="0">
                <a:latin typeface="+mn-lt"/>
              </a:rPr>
              <a:t>Page                                                         DESERT DUST                                    FEBRUARY 2017</a:t>
            </a:r>
            <a:endParaRPr lang="en-US" sz="1600" dirty="0">
              <a:latin typeface="+mn-lt"/>
            </a:endParaRPr>
          </a:p>
        </p:txBody>
      </p:sp>
      <p:sp>
        <p:nvSpPr>
          <p:cNvPr id="3" name="Slide Number Placeholder 2"/>
          <p:cNvSpPr>
            <a:spLocks noGrp="1"/>
          </p:cNvSpPr>
          <p:nvPr>
            <p:ph type="sldNum" sz="quarter" idx="12"/>
          </p:nvPr>
        </p:nvSpPr>
        <p:spPr>
          <a:xfrm>
            <a:off x="0" y="1"/>
            <a:ext cx="800100" cy="419100"/>
          </a:xfrm>
        </p:spPr>
        <p:txBody>
          <a:bodyPr/>
          <a:lstStyle/>
          <a:p>
            <a:fld id="{031CF6D6-C730-435F-A1C6-8366F7EF891A}" type="slidenum">
              <a:rPr lang="en-US" sz="1600" smtClean="0"/>
              <a:t>5</a:t>
            </a:fld>
            <a:endParaRPr lang="en-US" sz="1600" dirty="0"/>
          </a:p>
        </p:txBody>
      </p:sp>
      <p:pic>
        <p:nvPicPr>
          <p:cNvPr id="1025" name="Picture 1" descr="https://ci5.googleusercontent.com/proxy/iEF0THYuPBgSkOpXv_U-CvZHnd0reeP4lxy0hFvhS8hLs7A6wVjoHTKznm_H-l91pT9dW8E7vs-LCzPQnSuwEMGnQJTcwrY5YsyJe1CX9KYL_5coYIu4fmQC1zg9DQDmo0l7vSyRVMmDE1W9=s0-d-e1-ft#https://files.constantcontact.com/c6b38bbb301/22517a61-57d1-4ad2-a399-8e62ac3a1e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940" y="1239934"/>
            <a:ext cx="3038475" cy="1895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62075" y="3287808"/>
            <a:ext cx="4591050" cy="2462213"/>
          </a:xfrm>
          <a:prstGeom prst="rect">
            <a:avLst/>
          </a:prstGeom>
        </p:spPr>
        <p:txBody>
          <a:bodyPr wrap="square">
            <a:spAutoFit/>
          </a:bodyPr>
          <a:lstStyle/>
          <a:p>
            <a:pPr algn="ctr" fontAlgn="t"/>
            <a:r>
              <a:rPr lang="en-US" sz="1400" dirty="0">
                <a:solidFill>
                  <a:srgbClr val="403F42"/>
                </a:solidFill>
                <a:latin typeface="Arial" panose="020B0604020202020204" pitchFamily="34" charset="0"/>
              </a:rPr>
              <a:t>Date:  February 10, 2017</a:t>
            </a:r>
          </a:p>
          <a:p>
            <a:pPr algn="ctr" fontAlgn="t"/>
            <a:r>
              <a:rPr lang="en-US" sz="1400" dirty="0" smtClean="0">
                <a:solidFill>
                  <a:srgbClr val="403F42"/>
                </a:solidFill>
                <a:latin typeface="Arial" panose="020B0604020202020204" pitchFamily="34" charset="0"/>
              </a:rPr>
              <a:t>Where</a:t>
            </a:r>
            <a:r>
              <a:rPr lang="en-US" sz="1400" dirty="0">
                <a:solidFill>
                  <a:srgbClr val="403F42"/>
                </a:solidFill>
                <a:latin typeface="Arial" panose="020B0604020202020204" pitchFamily="34" charset="0"/>
              </a:rPr>
              <a:t>:  El </a:t>
            </a:r>
            <a:r>
              <a:rPr lang="en-US" sz="1400" dirty="0" err="1">
                <a:solidFill>
                  <a:srgbClr val="403F42"/>
                </a:solidFill>
                <a:latin typeface="Arial" panose="020B0604020202020204" pitchFamily="34" charset="0"/>
              </a:rPr>
              <a:t>Korah</a:t>
            </a:r>
            <a:r>
              <a:rPr lang="en-US" sz="1400" dirty="0">
                <a:solidFill>
                  <a:srgbClr val="403F42"/>
                </a:solidFill>
                <a:latin typeface="Arial" panose="020B0604020202020204" pitchFamily="34" charset="0"/>
              </a:rPr>
              <a:t> Shrine</a:t>
            </a:r>
          </a:p>
          <a:p>
            <a:pPr algn="ctr" fontAlgn="t"/>
            <a:r>
              <a:rPr lang="en-US" sz="1400" dirty="0" smtClean="0">
                <a:solidFill>
                  <a:srgbClr val="403F42"/>
                </a:solidFill>
                <a:latin typeface="Arial" panose="020B0604020202020204" pitchFamily="34" charset="0"/>
              </a:rPr>
              <a:t>Time</a:t>
            </a:r>
            <a:r>
              <a:rPr lang="en-US" sz="1400" dirty="0">
                <a:solidFill>
                  <a:srgbClr val="403F42"/>
                </a:solidFill>
                <a:latin typeface="Arial" panose="020B0604020202020204" pitchFamily="34" charset="0"/>
              </a:rPr>
              <a:t>:  6 PM  Dinner, Bunco to follow</a:t>
            </a:r>
          </a:p>
          <a:p>
            <a:pPr algn="ctr" fontAlgn="t"/>
            <a:endParaRPr lang="en-US" sz="1400" dirty="0">
              <a:solidFill>
                <a:srgbClr val="403F42"/>
              </a:solidFill>
              <a:latin typeface="Arial" panose="020B0604020202020204" pitchFamily="34" charset="0"/>
            </a:endParaRPr>
          </a:p>
          <a:p>
            <a:pPr algn="ctr" fontAlgn="t"/>
            <a:r>
              <a:rPr lang="en-US" sz="1400" dirty="0">
                <a:solidFill>
                  <a:srgbClr val="403F42"/>
                </a:solidFill>
                <a:latin typeface="Arial" panose="020B0604020202020204" pitchFamily="34" charset="0"/>
              </a:rPr>
              <a:t>Price:  $20 per person</a:t>
            </a:r>
          </a:p>
          <a:p>
            <a:pPr algn="ctr" fontAlgn="t"/>
            <a:r>
              <a:rPr lang="en-US" sz="1400" dirty="0" smtClean="0">
                <a:solidFill>
                  <a:srgbClr val="403F42"/>
                </a:solidFill>
                <a:latin typeface="Arial" panose="020B0604020202020204" pitchFamily="34" charset="0"/>
              </a:rPr>
              <a:t>Dinner </a:t>
            </a:r>
            <a:r>
              <a:rPr lang="en-US" sz="1400" dirty="0">
                <a:solidFill>
                  <a:srgbClr val="403F42"/>
                </a:solidFill>
                <a:latin typeface="Arial" panose="020B0604020202020204" pitchFamily="34" charset="0"/>
              </a:rPr>
              <a:t>will be Sloppy Joe's and Salad</a:t>
            </a:r>
          </a:p>
          <a:p>
            <a:pPr algn="ctr" fontAlgn="t"/>
            <a:endParaRPr lang="en-US" sz="1400" dirty="0">
              <a:solidFill>
                <a:srgbClr val="403F42"/>
              </a:solidFill>
              <a:latin typeface="Arial" panose="020B0604020202020204" pitchFamily="34" charset="0"/>
            </a:endParaRPr>
          </a:p>
          <a:p>
            <a:pPr algn="ctr" fontAlgn="t"/>
            <a:r>
              <a:rPr lang="en-US" sz="1400" dirty="0">
                <a:solidFill>
                  <a:srgbClr val="403F42"/>
                </a:solidFill>
                <a:latin typeface="Arial" panose="020B0604020202020204" pitchFamily="34" charset="0"/>
              </a:rPr>
              <a:t>There will </a:t>
            </a:r>
            <a:r>
              <a:rPr lang="en-US" sz="1400" dirty="0" smtClean="0">
                <a:solidFill>
                  <a:srgbClr val="403F42"/>
                </a:solidFill>
                <a:latin typeface="Arial" panose="020B0604020202020204" pitchFamily="34" charset="0"/>
              </a:rPr>
              <a:t>be prizes, </a:t>
            </a:r>
            <a:r>
              <a:rPr lang="en-US" sz="1400" dirty="0">
                <a:solidFill>
                  <a:srgbClr val="403F42"/>
                </a:solidFill>
                <a:latin typeface="Arial" panose="020B0604020202020204" pitchFamily="34" charset="0"/>
              </a:rPr>
              <a:t>a Dessert Auction and of course, BUNCO!</a:t>
            </a:r>
          </a:p>
          <a:p>
            <a:pPr algn="ctr" fontAlgn="t"/>
            <a:r>
              <a:rPr lang="en-US" sz="1400" dirty="0" smtClean="0">
                <a:solidFill>
                  <a:srgbClr val="403F42"/>
                </a:solidFill>
                <a:latin typeface="Arial" panose="020B0604020202020204" pitchFamily="34" charset="0"/>
              </a:rPr>
              <a:t>Tickets </a:t>
            </a:r>
            <a:r>
              <a:rPr lang="en-US" sz="1400" dirty="0">
                <a:solidFill>
                  <a:srgbClr val="403F42"/>
                </a:solidFill>
                <a:latin typeface="Arial" panose="020B0604020202020204" pitchFamily="34" charset="0"/>
              </a:rPr>
              <a:t>are available </a:t>
            </a:r>
            <a:r>
              <a:rPr lang="en-US" sz="1400" dirty="0" smtClean="0">
                <a:solidFill>
                  <a:srgbClr val="403F42"/>
                </a:solidFill>
                <a:latin typeface="Arial" panose="020B0604020202020204" pitchFamily="34" charset="0"/>
              </a:rPr>
              <a:t>from </a:t>
            </a:r>
            <a:r>
              <a:rPr lang="en-US" sz="1400" dirty="0" err="1" smtClean="0">
                <a:solidFill>
                  <a:srgbClr val="403F42"/>
                </a:solidFill>
                <a:latin typeface="Arial" panose="020B0604020202020204" pitchFamily="34" charset="0"/>
              </a:rPr>
              <a:t>Iras</a:t>
            </a:r>
            <a:r>
              <a:rPr lang="en-US" sz="1400" dirty="0" smtClean="0">
                <a:solidFill>
                  <a:srgbClr val="403F42"/>
                </a:solidFill>
                <a:latin typeface="Arial" panose="020B0604020202020204" pitchFamily="34" charset="0"/>
              </a:rPr>
              <a:t> Temple No. 40 </a:t>
            </a:r>
            <a:r>
              <a:rPr lang="en-US" sz="1400" dirty="0">
                <a:solidFill>
                  <a:srgbClr val="403F42"/>
                </a:solidFill>
                <a:latin typeface="Arial" panose="020B0604020202020204" pitchFamily="34" charset="0"/>
              </a:rPr>
              <a:t>Guard Members, </a:t>
            </a:r>
            <a:r>
              <a:rPr lang="en-US" sz="1400" dirty="0" smtClean="0">
                <a:solidFill>
                  <a:srgbClr val="403F42"/>
                </a:solidFill>
                <a:latin typeface="Arial" panose="020B0604020202020204" pitchFamily="34" charset="0"/>
              </a:rPr>
              <a:t>the </a:t>
            </a:r>
            <a:r>
              <a:rPr lang="en-US" sz="1400" dirty="0">
                <a:solidFill>
                  <a:srgbClr val="403F42"/>
                </a:solidFill>
                <a:latin typeface="Arial" panose="020B0604020202020204" pitchFamily="34" charset="0"/>
              </a:rPr>
              <a:t>office at El </a:t>
            </a:r>
            <a:r>
              <a:rPr lang="en-US" sz="1400" dirty="0" err="1">
                <a:solidFill>
                  <a:srgbClr val="403F42"/>
                </a:solidFill>
                <a:latin typeface="Arial" panose="020B0604020202020204" pitchFamily="34" charset="0"/>
              </a:rPr>
              <a:t>Korah</a:t>
            </a:r>
            <a:r>
              <a:rPr lang="en-US" sz="1400" dirty="0">
                <a:solidFill>
                  <a:srgbClr val="403F42"/>
                </a:solidFill>
                <a:latin typeface="Arial" panose="020B0604020202020204" pitchFamily="34" charset="0"/>
              </a:rPr>
              <a:t> Shrine </a:t>
            </a:r>
            <a:r>
              <a:rPr lang="en-US" sz="1400" dirty="0" smtClean="0">
                <a:solidFill>
                  <a:srgbClr val="403F42"/>
                </a:solidFill>
                <a:latin typeface="Arial" panose="020B0604020202020204" pitchFamily="34" charset="0"/>
              </a:rPr>
              <a:t>or </a:t>
            </a:r>
            <a:r>
              <a:rPr lang="en-US" sz="1400" dirty="0">
                <a:solidFill>
                  <a:srgbClr val="403F42"/>
                </a:solidFill>
                <a:latin typeface="Arial" panose="020B0604020202020204" pitchFamily="34" charset="0"/>
              </a:rPr>
              <a:t>at the door</a:t>
            </a:r>
            <a:endParaRPr lang="en-US" sz="1400" dirty="0">
              <a:solidFill>
                <a:srgbClr val="403F42"/>
              </a:solidFill>
              <a:effectLst/>
              <a:latin typeface="Arial"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075" y="6648449"/>
            <a:ext cx="4572000" cy="2743200"/>
          </a:xfrm>
          <a:prstGeom prst="rect">
            <a:avLst/>
          </a:prstGeom>
          <a:effectLst>
            <a:outerShdw blurRad="76200" dist="76200" dir="21540000" algn="tl" rotWithShape="0">
              <a:prstClr val="black">
                <a:alpha val="40000"/>
              </a:prstClr>
            </a:outerShdw>
          </a:effectLst>
        </p:spPr>
      </p:pic>
    </p:spTree>
    <p:extLst>
      <p:ext uri="{BB962C8B-B14F-4D97-AF65-F5344CB8AC3E}">
        <p14:creationId xmlns:p14="http://schemas.microsoft.com/office/powerpoint/2010/main" val="37763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419100"/>
          </a:xfrm>
          <a:ln>
            <a:solidFill>
              <a:schemeClr val="accent1"/>
            </a:solidFill>
          </a:ln>
        </p:spPr>
        <p:txBody>
          <a:bodyPr>
            <a:normAutofit/>
          </a:bodyPr>
          <a:lstStyle/>
          <a:p>
            <a:r>
              <a:rPr lang="en-US" sz="1600" dirty="0" smtClean="0">
                <a:latin typeface="+mn-lt"/>
              </a:rPr>
              <a:t>Page                                                         DESERT DUST                                    FEBRUARY 2017</a:t>
            </a:r>
            <a:endParaRPr lang="en-US" sz="1600" dirty="0">
              <a:latin typeface="+mn-lt"/>
            </a:endParaRPr>
          </a:p>
        </p:txBody>
      </p:sp>
      <p:sp>
        <p:nvSpPr>
          <p:cNvPr id="3" name="Slide Number Placeholder 2"/>
          <p:cNvSpPr>
            <a:spLocks noGrp="1"/>
          </p:cNvSpPr>
          <p:nvPr>
            <p:ph type="sldNum" sz="quarter" idx="12"/>
          </p:nvPr>
        </p:nvSpPr>
        <p:spPr>
          <a:xfrm>
            <a:off x="0" y="1"/>
            <a:ext cx="800100" cy="419100"/>
          </a:xfrm>
        </p:spPr>
        <p:txBody>
          <a:bodyPr/>
          <a:lstStyle/>
          <a:p>
            <a:fld id="{031CF6D6-C730-435F-A1C6-8366F7EF891A}" type="slidenum">
              <a:rPr lang="en-US" sz="1600" smtClean="0"/>
              <a:t>6</a:t>
            </a:fld>
            <a:endParaRPr lang="en-US" sz="1600" dirty="0"/>
          </a:p>
        </p:txBody>
      </p:sp>
      <p:sp>
        <p:nvSpPr>
          <p:cNvPr id="4" name="TextBox 3"/>
          <p:cNvSpPr txBox="1"/>
          <p:nvPr/>
        </p:nvSpPr>
        <p:spPr>
          <a:xfrm>
            <a:off x="295578" y="561975"/>
            <a:ext cx="3362022" cy="5909310"/>
          </a:xfrm>
          <a:prstGeom prst="rect">
            <a:avLst/>
          </a:prstGeom>
          <a:solidFill>
            <a:schemeClr val="accent1">
              <a:lumMod val="60000"/>
              <a:lumOff val="40000"/>
            </a:schemeClr>
          </a:solidFill>
          <a:ln>
            <a:solidFill>
              <a:schemeClr val="accent1"/>
            </a:solidFill>
          </a:ln>
        </p:spPr>
        <p:txBody>
          <a:bodyPr wrap="square" rtlCol="0">
            <a:spAutoFit/>
          </a:bodyPr>
          <a:lstStyle/>
          <a:p>
            <a:pPr algn="ctr"/>
            <a:r>
              <a:rPr lang="en-US" dirty="0" smtClean="0"/>
              <a:t>Did You Know?</a:t>
            </a:r>
          </a:p>
          <a:p>
            <a:r>
              <a:rPr lang="en-US" sz="1200" dirty="0"/>
              <a:t>EL KORAH SHRINERS COMING EVENT</a:t>
            </a:r>
          </a:p>
          <a:p>
            <a:r>
              <a:rPr lang="en-US" sz="1200" dirty="0"/>
              <a:t>FEBRUARY 2017</a:t>
            </a:r>
          </a:p>
          <a:p>
            <a:r>
              <a:rPr lang="en-US" sz="1200" dirty="0"/>
              <a:t> </a:t>
            </a:r>
          </a:p>
          <a:p>
            <a:r>
              <a:rPr lang="en-US" sz="1200" dirty="0" smtClean="0"/>
              <a:t>2/6 </a:t>
            </a:r>
            <a:r>
              <a:rPr lang="en-US" sz="1200" dirty="0"/>
              <a:t>– Director/Divan meeting at El </a:t>
            </a:r>
            <a:r>
              <a:rPr lang="en-US" sz="1200" dirty="0" err="1"/>
              <a:t>Korah</a:t>
            </a:r>
            <a:r>
              <a:rPr lang="en-US" sz="1200" dirty="0"/>
              <a:t> (Divan Ladies invited)</a:t>
            </a:r>
          </a:p>
          <a:p>
            <a:r>
              <a:rPr lang="en-US" sz="1200" dirty="0"/>
              <a:t> </a:t>
            </a:r>
          </a:p>
          <a:p>
            <a:r>
              <a:rPr lang="en-US" sz="1200" dirty="0" smtClean="0"/>
              <a:t>2/8 </a:t>
            </a:r>
            <a:r>
              <a:rPr lang="en-US" sz="1200" dirty="0"/>
              <a:t>– Stated meeting at El </a:t>
            </a:r>
            <a:r>
              <a:rPr lang="en-US" sz="1200" dirty="0" err="1"/>
              <a:t>Korah</a:t>
            </a:r>
            <a:endParaRPr lang="en-US" sz="1200" dirty="0"/>
          </a:p>
          <a:p>
            <a:r>
              <a:rPr lang="en-US" sz="1200" dirty="0"/>
              <a:t> </a:t>
            </a:r>
          </a:p>
          <a:p>
            <a:r>
              <a:rPr lang="en-US" sz="1200" dirty="0"/>
              <a:t>2/11 Sand </a:t>
            </a:r>
            <a:r>
              <a:rPr lang="en-US" sz="1200" dirty="0" err="1"/>
              <a:t>Duner</a:t>
            </a:r>
            <a:r>
              <a:rPr lang="en-US" sz="1200" dirty="0"/>
              <a:t> Sweetheart Auction and Dance</a:t>
            </a:r>
          </a:p>
          <a:p>
            <a:r>
              <a:rPr lang="en-US" sz="1200" dirty="0"/>
              <a:t> </a:t>
            </a:r>
          </a:p>
          <a:p>
            <a:r>
              <a:rPr lang="en-US" sz="1200" dirty="0"/>
              <a:t>2/12 Greeters Valentine Brunch-Riverside Hotel </a:t>
            </a:r>
          </a:p>
          <a:p>
            <a:r>
              <a:rPr lang="en-US" sz="1200" dirty="0"/>
              <a:t> </a:t>
            </a:r>
          </a:p>
          <a:p>
            <a:r>
              <a:rPr lang="en-US" sz="1200" dirty="0"/>
              <a:t>2/16 – 2/18 Winter PNSA-Wilsonville, OR  Divan and Nobles only</a:t>
            </a:r>
          </a:p>
          <a:p>
            <a:r>
              <a:rPr lang="en-US" sz="1200" dirty="0"/>
              <a:t> </a:t>
            </a:r>
          </a:p>
          <a:p>
            <a:r>
              <a:rPr lang="en-US" sz="1200" dirty="0" smtClean="0"/>
              <a:t>3/4 </a:t>
            </a:r>
            <a:r>
              <a:rPr lang="en-US" sz="1200" dirty="0"/>
              <a:t>Melodrama-Senior Performance</a:t>
            </a:r>
          </a:p>
          <a:p>
            <a:r>
              <a:rPr lang="en-US" sz="1200" dirty="0"/>
              <a:t> </a:t>
            </a:r>
          </a:p>
          <a:p>
            <a:r>
              <a:rPr lang="en-US" sz="1200" dirty="0"/>
              <a:t>This notice will be will be sent out regularly so our Nobles may know of events and activities going on at El </a:t>
            </a:r>
            <a:r>
              <a:rPr lang="en-US" sz="1200" dirty="0" err="1"/>
              <a:t>Korah</a:t>
            </a:r>
            <a:r>
              <a:rPr lang="en-US" sz="1200" dirty="0"/>
              <a:t>.  </a:t>
            </a:r>
          </a:p>
          <a:p>
            <a:r>
              <a:rPr lang="en-US" sz="1200" dirty="0"/>
              <a:t> </a:t>
            </a:r>
          </a:p>
          <a:p>
            <a:r>
              <a:rPr lang="en-US" sz="1200" dirty="0"/>
              <a:t>The 2017 Directory should be available to all Nobles within the next two weeks.  Please refer to your Directory for information on Units, Clubs, Officers, and events. </a:t>
            </a:r>
          </a:p>
          <a:p>
            <a:r>
              <a:rPr lang="en-US" sz="1200" dirty="0"/>
              <a:t> </a:t>
            </a:r>
          </a:p>
          <a:p>
            <a:r>
              <a:rPr lang="en-US" sz="1200" dirty="0"/>
              <a:t>If in doubt about an event, please call the Recorder’s office at 208-343-0571.  Remember to book events with the Recorder at least 60 days in advance of the event date</a:t>
            </a:r>
            <a:r>
              <a:rPr lang="en-US" sz="1200" dirty="0" smtClean="0"/>
              <a:t>.</a:t>
            </a:r>
            <a:endParaRPr lang="en-US" dirty="0"/>
          </a:p>
        </p:txBody>
      </p:sp>
      <p:sp>
        <p:nvSpPr>
          <p:cNvPr id="5" name="TextBox 4"/>
          <p:cNvSpPr txBox="1"/>
          <p:nvPr/>
        </p:nvSpPr>
        <p:spPr>
          <a:xfrm>
            <a:off x="3924300" y="561975"/>
            <a:ext cx="3200400" cy="3693319"/>
          </a:xfrm>
          <a:prstGeom prst="rect">
            <a:avLst/>
          </a:prstGeom>
          <a:noFill/>
        </p:spPr>
        <p:txBody>
          <a:bodyPr wrap="square" rtlCol="0">
            <a:spAutoFit/>
          </a:bodyPr>
          <a:lstStyle/>
          <a:p>
            <a:pPr algn="ctr"/>
            <a:r>
              <a:rPr lang="en-US" sz="2400" dirty="0" smtClean="0">
                <a:latin typeface="AR CENA" panose="02000000000000000000" pitchFamily="2" charset="0"/>
              </a:rPr>
              <a:t>Greeters Greetings</a:t>
            </a:r>
          </a:p>
          <a:p>
            <a:pPr algn="just"/>
            <a:r>
              <a:rPr lang="en-US" sz="1200" dirty="0">
                <a:latin typeface="AR CENA" panose="02000000000000000000" pitchFamily="2" charset="0"/>
              </a:rPr>
              <a:t>The Greeters Unit is starting off 2017 with new vigor as Noble Art </a:t>
            </a:r>
            <a:r>
              <a:rPr lang="en-US" sz="1200" dirty="0" err="1">
                <a:latin typeface="AR CENA" panose="02000000000000000000" pitchFamily="2" charset="0"/>
              </a:rPr>
              <a:t>Kilton</a:t>
            </a:r>
            <a:r>
              <a:rPr lang="en-US" sz="1200" dirty="0">
                <a:latin typeface="AR CENA" panose="02000000000000000000" pitchFamily="2" charset="0"/>
              </a:rPr>
              <a:t> assumes the office of President.  You will see Art and the other Greeters at every Stated meeting, and the February 8 Stated meeting will be no different.  The annual Greeters Valentine’s Day brunch is always well attended, and will be held at the Riverside Hotel on February 12 this year.</a:t>
            </a:r>
          </a:p>
          <a:p>
            <a:pPr algn="just"/>
            <a:endParaRPr lang="en-US" sz="1200" dirty="0">
              <a:latin typeface="AR CENA" panose="02000000000000000000" pitchFamily="2" charset="0"/>
            </a:endParaRPr>
          </a:p>
          <a:p>
            <a:pPr algn="just"/>
            <a:r>
              <a:rPr lang="en-US" sz="1200" dirty="0">
                <a:latin typeface="AR CENA" panose="02000000000000000000" pitchFamily="2" charset="0"/>
              </a:rPr>
              <a:t>There is a full schedule of meetings and exciting programs at the monthly Greeters meetings, held on the first Friday of each month.  For more information on the Greeters, please contact Noble Art at arthurkilton1@msn.com.</a:t>
            </a:r>
          </a:p>
          <a:p>
            <a:pPr algn="just"/>
            <a:endParaRPr lang="en-US" sz="1400" dirty="0">
              <a:latin typeface="AR CENA" panose="02000000000000000000" pitchFamily="2" charset="0"/>
            </a:endParaRPr>
          </a:p>
        </p:txBody>
      </p:sp>
      <p:sp>
        <p:nvSpPr>
          <p:cNvPr id="6" name="TextBox 5"/>
          <p:cNvSpPr txBox="1"/>
          <p:nvPr/>
        </p:nvSpPr>
        <p:spPr>
          <a:xfrm>
            <a:off x="3924300" y="4245768"/>
            <a:ext cx="3200400" cy="5416868"/>
          </a:xfrm>
          <a:prstGeom prst="rect">
            <a:avLst/>
          </a:prstGeom>
          <a:noFill/>
        </p:spPr>
        <p:txBody>
          <a:bodyPr wrap="square" rtlCol="0">
            <a:spAutoFit/>
          </a:bodyPr>
          <a:lstStyle/>
          <a:p>
            <a:pPr algn="ctr"/>
            <a:r>
              <a:rPr lang="en-US" sz="4000" dirty="0" smtClean="0">
                <a:latin typeface="Playbill" panose="040506030A0602020202" pitchFamily="82" charset="0"/>
              </a:rPr>
              <a:t>Players Playbill</a:t>
            </a:r>
          </a:p>
          <a:p>
            <a:pPr algn="just"/>
            <a:r>
              <a:rPr lang="en-US" dirty="0">
                <a:latin typeface="Playbill" panose="040506030A0602020202" pitchFamily="82" charset="0"/>
              </a:rPr>
              <a:t>It is the beginning of February, and everyone knows what that means….The Melodrama is almost here!!  This year’s performance is “The Saga of the Golden Horseshoe”  or “That was no Lady, That was My Filly!”  Rehearsals have been going on for a month now with the exception of the week when old man winter threw us a curveball and closed down the city.</a:t>
            </a:r>
          </a:p>
          <a:p>
            <a:pPr algn="just"/>
            <a:endParaRPr lang="en-US" dirty="0">
              <a:latin typeface="Playbill" panose="040506030A0602020202" pitchFamily="82" charset="0"/>
            </a:endParaRPr>
          </a:p>
          <a:p>
            <a:pPr algn="just"/>
            <a:r>
              <a:rPr lang="en-US" dirty="0">
                <a:latin typeface="Playbill" panose="040506030A0602020202" pitchFamily="82" charset="0"/>
              </a:rPr>
              <a:t>Expect to find many of the returning stars of the Melodrama as they take to the stage once again for this memorable performance.  Tickets are on sale now at the Recorder’s office.  Performances will be held on March 10-11 and 17-18.  Dinner is available each night, with the Players putting on a corned beef and cabbage dinner on Friday, March 17.  Don’t miss this!</a:t>
            </a:r>
          </a:p>
          <a:p>
            <a:pPr algn="just"/>
            <a:endParaRPr lang="en-US" dirty="0">
              <a:latin typeface="Playbill" panose="040506030A0602020202" pitchFamily="82" charset="0"/>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53" y="6623684"/>
            <a:ext cx="3200847" cy="504895"/>
          </a:xfrm>
          <a:prstGeom prst="rect">
            <a:avLst/>
          </a:prstGeom>
        </p:spPr>
      </p:pic>
      <p:sp>
        <p:nvSpPr>
          <p:cNvPr id="10" name="TextBox 9"/>
          <p:cNvSpPr txBox="1"/>
          <p:nvPr/>
        </p:nvSpPr>
        <p:spPr>
          <a:xfrm>
            <a:off x="295578" y="6623684"/>
            <a:ext cx="3457272" cy="1569660"/>
          </a:xfrm>
          <a:prstGeom prst="rect">
            <a:avLst/>
          </a:prstGeom>
          <a:noFill/>
          <a:ln w="31750">
            <a:solidFill>
              <a:srgbClr val="00B050"/>
            </a:solidFill>
          </a:ln>
        </p:spPr>
        <p:txBody>
          <a:bodyPr wrap="square" rtlCol="0">
            <a:spAutoFit/>
          </a:bodyPr>
          <a:lstStyle/>
          <a:p>
            <a:endParaRPr lang="en-US" dirty="0" smtClean="0"/>
          </a:p>
          <a:p>
            <a:endParaRPr lang="en-US" dirty="0"/>
          </a:p>
          <a:p>
            <a:pPr algn="ctr"/>
            <a:r>
              <a:rPr lang="en-US" sz="1200" dirty="0" smtClean="0">
                <a:latin typeface="Estrangelo Edessa" panose="03080600000000000000" pitchFamily="66" charset="0"/>
                <a:cs typeface="Estrangelo Edessa" panose="03080600000000000000" pitchFamily="66" charset="0"/>
              </a:rPr>
              <a:t>Commercial and Residential Cleaning Services</a:t>
            </a:r>
          </a:p>
          <a:p>
            <a:pPr algn="ctr"/>
            <a:r>
              <a:rPr lang="en-US" sz="1200" dirty="0" smtClean="0">
                <a:latin typeface="Estrangelo Edessa" panose="03080600000000000000" pitchFamily="66" charset="0"/>
                <a:cs typeface="Estrangelo Edessa" panose="03080600000000000000" pitchFamily="66" charset="0"/>
              </a:rPr>
              <a:t>Commercial and Residential Carpet Cleaning</a:t>
            </a:r>
          </a:p>
          <a:p>
            <a:pPr algn="ctr"/>
            <a:endParaRPr lang="en-US" sz="1200" dirty="0">
              <a:latin typeface="Estrangelo Edessa" panose="03080600000000000000" pitchFamily="66" charset="0"/>
              <a:cs typeface="Estrangelo Edessa" panose="03080600000000000000" pitchFamily="66" charset="0"/>
            </a:endParaRPr>
          </a:p>
          <a:p>
            <a:pPr algn="ctr"/>
            <a:r>
              <a:rPr lang="en-US" sz="1200" dirty="0" smtClean="0">
                <a:latin typeface="Estrangelo Edessa" panose="03080600000000000000" pitchFamily="66" charset="0"/>
                <a:cs typeface="Estrangelo Edessa" panose="03080600000000000000" pitchFamily="66" charset="0"/>
              </a:rPr>
              <a:t>Owner: Glen and Darla </a:t>
            </a:r>
            <a:r>
              <a:rPr lang="en-US" sz="1200" dirty="0" err="1" smtClean="0">
                <a:latin typeface="Estrangelo Edessa" panose="03080600000000000000" pitchFamily="66" charset="0"/>
                <a:cs typeface="Estrangelo Edessa" panose="03080600000000000000" pitchFamily="66" charset="0"/>
              </a:rPr>
              <a:t>Butz</a:t>
            </a:r>
            <a:endParaRPr lang="en-US" sz="1200" dirty="0" smtClean="0">
              <a:latin typeface="Estrangelo Edessa" panose="03080600000000000000" pitchFamily="66" charset="0"/>
              <a:cs typeface="Estrangelo Edessa" panose="03080600000000000000" pitchFamily="66" charset="0"/>
            </a:endParaRPr>
          </a:p>
          <a:p>
            <a:pPr algn="ctr"/>
            <a:r>
              <a:rPr lang="en-US" sz="1200" dirty="0" smtClean="0">
                <a:latin typeface="Estrangelo Edessa" panose="03080600000000000000" pitchFamily="66" charset="0"/>
                <a:cs typeface="Estrangelo Edessa" panose="03080600000000000000" pitchFamily="66" charset="0"/>
              </a:rPr>
              <a:t>208-724-7619</a:t>
            </a:r>
            <a:endParaRPr lang="en-US" sz="1200" dirty="0">
              <a:latin typeface="Estrangelo Edessa" panose="03080600000000000000" pitchFamily="66" charset="0"/>
              <a:cs typeface="Estrangelo Edessa" panose="03080600000000000000" pitchFamily="66" charset="0"/>
            </a:endParaRPr>
          </a:p>
        </p:txBody>
      </p:sp>
      <p:sp>
        <p:nvSpPr>
          <p:cNvPr id="11" name="TextBox 10"/>
          <p:cNvSpPr txBox="1"/>
          <p:nvPr/>
        </p:nvSpPr>
        <p:spPr>
          <a:xfrm>
            <a:off x="295578" y="8267700"/>
            <a:ext cx="3457272" cy="12311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75000"/>
              </a:schemeClr>
            </a:solidFill>
          </a:ln>
        </p:spPr>
        <p:txBody>
          <a:bodyPr wrap="square" rtlCol="0">
            <a:spAutoFit/>
          </a:bodyPr>
          <a:lstStyle/>
          <a:p>
            <a:pPr algn="ctr"/>
            <a:r>
              <a:rPr lang="en-US" i="1" u="sng" dirty="0" smtClean="0"/>
              <a:t>In the Oasis</a:t>
            </a:r>
            <a:endParaRPr lang="en-US" dirty="0" smtClean="0"/>
          </a:p>
          <a:p>
            <a:pPr algn="ctr"/>
            <a:r>
              <a:rPr lang="en-US" sz="1400" dirty="0" smtClean="0"/>
              <a:t>Gayle Chapman on the piano</a:t>
            </a:r>
          </a:p>
          <a:p>
            <a:pPr algn="ctr"/>
            <a:r>
              <a:rPr lang="en-US" sz="1400" dirty="0" smtClean="0"/>
              <a:t>Every Tuesday night 6-8 pm</a:t>
            </a:r>
          </a:p>
          <a:p>
            <a:pPr algn="ctr"/>
            <a:endParaRPr lang="en-US" sz="1400" dirty="0"/>
          </a:p>
          <a:p>
            <a:pPr algn="ctr"/>
            <a:r>
              <a:rPr lang="en-US" sz="1400" dirty="0" smtClean="0"/>
              <a:t>Oasis is open M-F 4 pm to 8 pm</a:t>
            </a:r>
            <a:endParaRPr lang="en-US" sz="1400" dirty="0"/>
          </a:p>
        </p:txBody>
      </p:sp>
    </p:spTree>
    <p:extLst>
      <p:ext uri="{BB962C8B-B14F-4D97-AF65-F5344CB8AC3E}">
        <p14:creationId xmlns:p14="http://schemas.microsoft.com/office/powerpoint/2010/main" val="175601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419100"/>
          </a:xfrm>
          <a:ln>
            <a:solidFill>
              <a:schemeClr val="accent1"/>
            </a:solidFill>
          </a:ln>
        </p:spPr>
        <p:txBody>
          <a:bodyPr>
            <a:normAutofit/>
          </a:bodyPr>
          <a:lstStyle/>
          <a:p>
            <a:r>
              <a:rPr lang="en-US" sz="1600" dirty="0" smtClean="0">
                <a:latin typeface="+mn-lt"/>
              </a:rPr>
              <a:t>Page                                                         DESERT DUST                                    FEBRUARY 2017</a:t>
            </a:r>
            <a:endParaRPr lang="en-US" sz="1600" dirty="0">
              <a:latin typeface="+mn-lt"/>
            </a:endParaRPr>
          </a:p>
        </p:txBody>
      </p:sp>
      <p:sp>
        <p:nvSpPr>
          <p:cNvPr id="3" name="Slide Number Placeholder 2"/>
          <p:cNvSpPr>
            <a:spLocks noGrp="1"/>
          </p:cNvSpPr>
          <p:nvPr>
            <p:ph type="sldNum" sz="quarter" idx="12"/>
          </p:nvPr>
        </p:nvSpPr>
        <p:spPr>
          <a:xfrm>
            <a:off x="0" y="1"/>
            <a:ext cx="800100" cy="419100"/>
          </a:xfrm>
        </p:spPr>
        <p:txBody>
          <a:bodyPr/>
          <a:lstStyle/>
          <a:p>
            <a:fld id="{031CF6D6-C730-435F-A1C6-8366F7EF891A}" type="slidenum">
              <a:rPr lang="en-US" sz="1600" smtClean="0"/>
              <a:t>7</a:t>
            </a:fld>
            <a:endParaRPr lang="en-US" sz="1600"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 y="458564"/>
            <a:ext cx="7214488" cy="8723535"/>
          </a:xfrm>
          <a:prstGeom prst="rect">
            <a:avLst/>
          </a:prstGeom>
        </p:spPr>
      </p:pic>
    </p:spTree>
    <p:extLst>
      <p:ext uri="{BB962C8B-B14F-4D97-AF65-F5344CB8AC3E}">
        <p14:creationId xmlns:p14="http://schemas.microsoft.com/office/powerpoint/2010/main" val="198724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419100"/>
          </a:xfrm>
          <a:ln>
            <a:solidFill>
              <a:schemeClr val="accent1"/>
            </a:solidFill>
          </a:ln>
        </p:spPr>
        <p:txBody>
          <a:bodyPr>
            <a:normAutofit/>
          </a:bodyPr>
          <a:lstStyle/>
          <a:p>
            <a:r>
              <a:rPr lang="en-US" sz="1600" dirty="0" smtClean="0">
                <a:latin typeface="+mn-lt"/>
              </a:rPr>
              <a:t>Page                                                         DESERT DUST                                    FEBRUARY 2017</a:t>
            </a:r>
            <a:endParaRPr lang="en-US" sz="1600" dirty="0">
              <a:latin typeface="+mn-lt"/>
            </a:endParaRPr>
          </a:p>
        </p:txBody>
      </p:sp>
      <p:sp>
        <p:nvSpPr>
          <p:cNvPr id="3" name="Slide Number Placeholder 2"/>
          <p:cNvSpPr>
            <a:spLocks noGrp="1"/>
          </p:cNvSpPr>
          <p:nvPr>
            <p:ph type="sldNum" sz="quarter" idx="12"/>
          </p:nvPr>
        </p:nvSpPr>
        <p:spPr>
          <a:xfrm>
            <a:off x="0" y="1"/>
            <a:ext cx="800100" cy="419100"/>
          </a:xfrm>
        </p:spPr>
        <p:txBody>
          <a:bodyPr/>
          <a:lstStyle/>
          <a:p>
            <a:fld id="{031CF6D6-C730-435F-A1C6-8366F7EF891A}" type="slidenum">
              <a:rPr lang="en-US" sz="1600" smtClean="0"/>
              <a:t>8</a:t>
            </a:fld>
            <a:endParaRPr lang="en-US" sz="1600"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661"/>
            <a:ext cx="7315200" cy="4419118"/>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30814"/>
            <a:ext cx="7315200" cy="4670385"/>
          </a:xfrm>
          <a:prstGeom prst="rect">
            <a:avLst/>
          </a:prstGeom>
        </p:spPr>
      </p:pic>
    </p:spTree>
    <p:extLst>
      <p:ext uri="{BB962C8B-B14F-4D97-AF65-F5344CB8AC3E}">
        <p14:creationId xmlns:p14="http://schemas.microsoft.com/office/powerpoint/2010/main" val="18719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419100"/>
          </a:xfrm>
          <a:ln>
            <a:solidFill>
              <a:schemeClr val="accent1"/>
            </a:solidFill>
          </a:ln>
        </p:spPr>
        <p:txBody>
          <a:bodyPr>
            <a:normAutofit/>
          </a:bodyPr>
          <a:lstStyle/>
          <a:p>
            <a:r>
              <a:rPr lang="en-US" sz="1600" dirty="0" smtClean="0">
                <a:latin typeface="+mn-lt"/>
              </a:rPr>
              <a:t>Page                                                         DESERT DUST                                    FEBRUARY 2017</a:t>
            </a:r>
            <a:endParaRPr lang="en-US" sz="1600" dirty="0">
              <a:latin typeface="+mn-lt"/>
            </a:endParaRPr>
          </a:p>
        </p:txBody>
      </p:sp>
      <p:sp>
        <p:nvSpPr>
          <p:cNvPr id="3" name="Slide Number Placeholder 2"/>
          <p:cNvSpPr>
            <a:spLocks noGrp="1"/>
          </p:cNvSpPr>
          <p:nvPr>
            <p:ph type="sldNum" sz="quarter" idx="12"/>
          </p:nvPr>
        </p:nvSpPr>
        <p:spPr>
          <a:xfrm>
            <a:off x="0" y="1"/>
            <a:ext cx="800100" cy="419100"/>
          </a:xfrm>
        </p:spPr>
        <p:txBody>
          <a:bodyPr/>
          <a:lstStyle/>
          <a:p>
            <a:fld id="{031CF6D6-C730-435F-A1C6-8366F7EF891A}" type="slidenum">
              <a:rPr lang="en-US" sz="1600" smtClean="0"/>
              <a:t>9</a:t>
            </a:fld>
            <a:endParaRPr lang="en-US" sz="1600" dirty="0"/>
          </a:p>
        </p:txBody>
      </p:sp>
      <p:pic>
        <p:nvPicPr>
          <p:cNvPr id="8" name="Picture 7"/>
          <p:cNvPicPr/>
          <p:nvPr/>
        </p:nvPicPr>
        <p:blipFill rotWithShape="1">
          <a:blip r:embed="rId3"/>
          <a:srcRect l="6570" t="26511" r="42468" b="47549"/>
          <a:stretch/>
        </p:blipFill>
        <p:spPr bwMode="auto">
          <a:xfrm>
            <a:off x="2633662" y="7035708"/>
            <a:ext cx="4552950" cy="107959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33662" y="8115300"/>
            <a:ext cx="4414838" cy="923330"/>
          </a:xfrm>
          <a:prstGeom prst="rect">
            <a:avLst/>
          </a:prstGeom>
          <a:noFill/>
        </p:spPr>
        <p:txBody>
          <a:bodyPr wrap="square" rtlCol="0">
            <a:spAutoFit/>
          </a:bodyPr>
          <a:lstStyle/>
          <a:p>
            <a:pPr algn="ctr"/>
            <a:r>
              <a:rPr lang="en-US" dirty="0" smtClean="0">
                <a:latin typeface="AR BLANCA" panose="02000000000000000000" pitchFamily="2" charset="0"/>
              </a:rPr>
              <a:t>Join your fellow Nobles and friends in a Super Bowl party at El </a:t>
            </a:r>
            <a:r>
              <a:rPr lang="en-US" dirty="0" err="1" smtClean="0">
                <a:latin typeface="AR BLANCA" panose="02000000000000000000" pitchFamily="2" charset="0"/>
              </a:rPr>
              <a:t>Korah</a:t>
            </a:r>
            <a:r>
              <a:rPr lang="en-US" dirty="0" smtClean="0">
                <a:latin typeface="AR BLANCA" panose="02000000000000000000" pitchFamily="2" charset="0"/>
              </a:rPr>
              <a:t>!  Sunday, February 5, 2017 starting at 3:30 pm </a:t>
            </a:r>
            <a:endParaRPr lang="en-US" dirty="0">
              <a:latin typeface="AR BLANCA"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315200" cy="442314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662" y="4723482"/>
            <a:ext cx="4414838" cy="22053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126" y="4723482"/>
            <a:ext cx="2324424" cy="4820323"/>
          </a:xfrm>
          <a:prstGeom prst="rect">
            <a:avLst/>
          </a:prstGeom>
        </p:spPr>
      </p:pic>
    </p:spTree>
    <p:extLst>
      <p:ext uri="{BB962C8B-B14F-4D97-AF65-F5344CB8AC3E}">
        <p14:creationId xmlns:p14="http://schemas.microsoft.com/office/powerpoint/2010/main" val="21128001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TotalTime>
  <Words>1294</Words>
  <Application>Microsoft Office PowerPoint</Application>
  <PresentationFormat>Custom</PresentationFormat>
  <Paragraphs>197</Paragraphs>
  <Slides>9</Slides>
  <Notes>8</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9</vt:i4>
      </vt:variant>
    </vt:vector>
  </HeadingPairs>
  <TitlesOfParts>
    <vt:vector size="29" baseType="lpstr">
      <vt:lpstr>Algerian</vt:lpstr>
      <vt:lpstr>AR BLANCA</vt:lpstr>
      <vt:lpstr>AR CENA</vt:lpstr>
      <vt:lpstr>AR JULIAN</vt:lpstr>
      <vt:lpstr>Arial</vt:lpstr>
      <vt:lpstr>Baskerville Old Face</vt:lpstr>
      <vt:lpstr>Broadway</vt:lpstr>
      <vt:lpstr>Calibri</vt:lpstr>
      <vt:lpstr>Calibri Light</vt:lpstr>
      <vt:lpstr>Colonna MT</vt:lpstr>
      <vt:lpstr>Comic Sans MS</vt:lpstr>
      <vt:lpstr>Estrangelo Edessa</vt:lpstr>
      <vt:lpstr>Franklin Gothic Demi Cond</vt:lpstr>
      <vt:lpstr>French Script MT</vt:lpstr>
      <vt:lpstr>Haettenschweiler</vt:lpstr>
      <vt:lpstr>Lucida Calligraphy</vt:lpstr>
      <vt:lpstr>Mongolian Baiti</vt:lpstr>
      <vt:lpstr>Playbill</vt:lpstr>
      <vt:lpstr>Script MT Bold</vt:lpstr>
      <vt:lpstr>Office Theme</vt:lpstr>
      <vt:lpstr>Volume XVII Issue 2                                                                                                 February 2017                                                    El Korah shriners   Desert Dust</vt:lpstr>
      <vt:lpstr>Page                                                         DESERT DUST                                    FEBRUARY 2017</vt:lpstr>
      <vt:lpstr>Page                                                         DESERT DUST                                    FEBRUARY 2017</vt:lpstr>
      <vt:lpstr>Page                                                         DESERT DUST                                    FEBRUARY 2017</vt:lpstr>
      <vt:lpstr>Page                                                         DESERT DUST                                    FEBRUARY 2017</vt:lpstr>
      <vt:lpstr>Page                                                         DESERT DUST                                    FEBRUARY 2017</vt:lpstr>
      <vt:lpstr>Page                                                         DESERT DUST                                    FEBRUARY 2017</vt:lpstr>
      <vt:lpstr>Page                                                         DESERT DUST                                    FEBRUARY 2017</vt:lpstr>
      <vt:lpstr>Page                                                         DESERT DUST                                    FEBRUARY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XVII Issue 2                                                                             February 2017                                                    El Korah shriners   Desert Dust</dc:title>
  <dc:creator>Jackie Holloway</dc:creator>
  <cp:lastModifiedBy>Rick Holloway</cp:lastModifiedBy>
  <cp:revision>44</cp:revision>
  <dcterms:created xsi:type="dcterms:W3CDTF">2017-02-01T17:30:54Z</dcterms:created>
  <dcterms:modified xsi:type="dcterms:W3CDTF">2017-02-07T15:23:31Z</dcterms:modified>
</cp:coreProperties>
</file>